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9"/>
  </p:notesMasterIdLst>
  <p:sldIdLst>
    <p:sldId id="297" r:id="rId2"/>
    <p:sldId id="311" r:id="rId3"/>
    <p:sldId id="299" r:id="rId4"/>
    <p:sldId id="300" r:id="rId5"/>
    <p:sldId id="262" r:id="rId6"/>
    <p:sldId id="263" r:id="rId7"/>
    <p:sldId id="313" r:id="rId8"/>
    <p:sldId id="307" r:id="rId9"/>
    <p:sldId id="314" r:id="rId10"/>
    <p:sldId id="298" r:id="rId11"/>
    <p:sldId id="302" r:id="rId12"/>
    <p:sldId id="303" r:id="rId13"/>
    <p:sldId id="304" r:id="rId14"/>
    <p:sldId id="315" r:id="rId15"/>
    <p:sldId id="310" r:id="rId16"/>
    <p:sldId id="308" r:id="rId17"/>
    <p:sldId id="260" r:id="rId18"/>
    <p:sldId id="312" r:id="rId19"/>
    <p:sldId id="316" r:id="rId20"/>
    <p:sldId id="317" r:id="rId21"/>
    <p:sldId id="306" r:id="rId22"/>
    <p:sldId id="296" r:id="rId23"/>
    <p:sldId id="261" r:id="rId24"/>
    <p:sldId id="301" r:id="rId25"/>
    <p:sldId id="318" r:id="rId26"/>
    <p:sldId id="305" r:id="rId27"/>
    <p:sldId id="3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1"/>
    <a:srgbClr val="00AFF0"/>
    <a:srgbClr val="67217A"/>
    <a:srgbClr val="015E6E"/>
    <a:srgbClr val="FFB6C2"/>
    <a:srgbClr val="E7BB4E"/>
    <a:srgbClr val="9B4DCD"/>
    <a:srgbClr val="717379"/>
    <a:srgbClr val="303238"/>
    <a:srgbClr val="D9A09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234C3-0E06-4D0B-891C-62231927085B}" v="489" dt="2019-06-27T17:20:47.757"/>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87471" autoAdjust="0"/>
  </p:normalViewPr>
  <p:slideViewPr>
    <p:cSldViewPr showGuides="1">
      <p:cViewPr varScale="1">
        <p:scale>
          <a:sx n="100" d="100"/>
          <a:sy n="100" d="100"/>
        </p:scale>
        <p:origin x="816" y="72"/>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Intro to Hackathons Presentation! My name is Joseph Maxwell, and in this video, I'm going to show you some tips and tricks that will help you make the most of your hackathon experience. ///</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67754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important first step here is to figure out what project you actually want to build. // Some ideas are to try to think of a problem that exists, and fix it... // Explore a new technology by building something with it... // or think of anything that you want to make, and bring it to life! // Some basic ideas include // building a website, a social media app, a game, or trying to work with VR, AR, blockchain, or AI to do something really innovative. It's worth spending a decent chunk of time brainstorming on ideas before diving in - it will make a big difference in the outcome! ///</a:t>
            </a:r>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2328039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ready to start planning out the features of your project, you'll want to focus on an M.V.P. In this case, that does not stand for most valuable player like Kevin Durant here. In the software world, MVP stands for Minimum Viable Product. // It's the most basic version of a product that does just enough to be useful. // You'll want to figure out the highest priority features, and work on those. // Given the short time frame, it makes sense to create something that is DEMO-ABLE, even if you wouldn't actually release it for people to use. // You'll also want to focus on what's INTERESTING -- don't worry about the insignificant details, work on what YOU want to work on! ///</a:t>
            </a: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5181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figuring out what to work on, you'll want to make sure you have an appropriate project scope. Try to figure out what you can finish before the deadline. // It may be difficult, but it's worth taking the time to narrow down your ideas to focus on the right project. // When building a product like this, SCOPE is the amount of work needed to complete a project. // You'll want to make sure your aspirations are not too ambitious - whatever you decide to make should be buildable within the weekend. // We encourage you to speed things up by using existing libraries whenever possible! ///</a:t>
            </a: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38844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you've come up with an MVP, with an appropriately narrow scope, it's time to work. It will be very important for you to be able to collaborate with your team members! // Try to keep up the chatter on Discord or whatever communication channel you choose to use - make sure everyone is on the same page at all times. // You will also want to play Manager a little bit, just like Michael Scott, and _delegate_ tasks. Figure out who can work on what part of the project, and make sure everybody is able to contribute. // One really helpful technique you can try is Pair Programming (just like Amy Poehler and Bradley Cooper but on a computer instead of a piano). // Split two team members up into a driver and an observer - the driver is at the computer typing code, and the observer watches what they're doing, and ask questions or makes comments as needed. // The key is for the two team members to swap roles on a regular basis, so each team member has a chance to be in control. If you're really bold, you can also try MOB programming, where everyone on the team sits around ONE computer and codes everything as one big group. // No matter what you decide to do, the most important thing is to be supportive of each other! As they say in High School Musical, we're all in this together. Make it fun! ///</a:t>
            </a: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375183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parts of the event will be simply hanging out with your team, relaxing, and working together. ///</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489202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get into some of the ways you can actually do that! // One great tool is replit.com, especially its Multiplayer feature. It allows for live chat, live editing, and easy connections. It's kind of like Google Docs but for coding and building projects! Replit also makes deploying your projects super </a:t>
            </a:r>
            <a:r>
              <a:rPr lang="en-US" dirty="0" err="1"/>
              <a:t>super</a:t>
            </a:r>
            <a:r>
              <a:rPr lang="en-US" dirty="0"/>
              <a:t> easy, so it's probably the simplest option. // Another option is Visual Studio Live share. With this, you'll get the fantastic IDE features of Visual Studio or VS Code, and you can work together from anywhere! It is a little more complex than </a:t>
            </a:r>
            <a:r>
              <a:rPr lang="en-US" dirty="0" err="1"/>
              <a:t>replit</a:t>
            </a:r>
            <a:r>
              <a:rPr lang="en-US" dirty="0"/>
              <a:t>, but it may be the way to go if you want to dive into a more serious development environment. // We also encourage you to utilize GitHub for version control, for many reasons. If you'd like to learn more about it, attend the Workshop Session that will take place during the event! ///</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924245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over some general advice. Or, "Flawless" advice as Lucy Van Pelt might say. ///</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3508933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going to be coding for a long </a:t>
            </a:r>
            <a:r>
              <a:rPr lang="en-US" dirty="0" err="1"/>
              <a:t>long</a:t>
            </a:r>
            <a:r>
              <a:rPr lang="en-US" dirty="0"/>
              <a:t> time... but you cannot make a good product if you are not in good shape. Here are some helpful ways for you to survive the weekend. ///</a:t>
            </a:r>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1149089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stay clean! </a:t>
            </a:r>
            <a:r>
              <a:rPr lang="en-US" dirty="0" err="1"/>
              <a:t>Hygeine</a:t>
            </a:r>
            <a:r>
              <a:rPr lang="en-US" dirty="0"/>
              <a:t> is very important. If you're here in person, we have showers you can use. // Make sure to watch what you eat. It's easy to stick to the snacks, but try to consume healthy, wholesome things too. If you're here in person, we'll serve you some great food and beverages. // Please get outside if you can, go for a walk, get away from your screen every once in a while. We will have some fun activities throughout the event for you to take advantage of during breaks - be on the lookout for those! // Lastly, and this one may be tough, but we do encourage you to try and get some sleep. Even short naps can go a long way. If you're here in person, there will be quiet areas available where you can get some rest. ///</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3329269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you can sleep on a table. ///</a:t>
            </a:r>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61750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you'll want to go to this website: </a:t>
            </a:r>
            <a:r>
              <a:rPr lang="en-US" dirty="0" err="1"/>
              <a:t>hylandtechoutreach</a:t>
            </a:r>
            <a:r>
              <a:rPr lang="en-US" dirty="0"/>
              <a:t> dot </a:t>
            </a:r>
            <a:r>
              <a:rPr lang="en-US" dirty="0" err="1"/>
              <a:t>github</a:t>
            </a:r>
            <a:r>
              <a:rPr lang="en-US" dirty="0"/>
              <a:t> dot eye oh slash hackathon. this page has a ton of great resources, including this PowerPoint presentation! Be sure to check it out. ///</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536966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on a giant teddy bear. ///</a:t>
            </a:r>
          </a:p>
        </p:txBody>
      </p:sp>
      <p:sp>
        <p:nvSpPr>
          <p:cNvPr id="4" name="Slide Number Placeholder 3"/>
          <p:cNvSpPr>
            <a:spLocks noGrp="1"/>
          </p:cNvSpPr>
          <p:nvPr>
            <p:ph type="sldNum" sz="quarter" idx="5"/>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3158775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be completely new to this... and that's great! Hackathons are a great way to learn a ton. // Check out code dot org if you want to learn some basics in drag and drop languages, // w3 schools dot com if you want to start building a website, // </a:t>
            </a:r>
            <a:r>
              <a:rPr lang="en-US" dirty="0" err="1"/>
              <a:t>youtube</a:t>
            </a:r>
            <a:r>
              <a:rPr lang="en-US" dirty="0"/>
              <a:t> for learning pretty much anything at all, // or code </a:t>
            </a:r>
            <a:r>
              <a:rPr lang="en-US" dirty="0" err="1"/>
              <a:t>cademy</a:t>
            </a:r>
            <a:r>
              <a:rPr lang="en-US" dirty="0"/>
              <a:t> that has tutorials for a variety of languages. Each of these resources has free options available, and you can learn more at </a:t>
            </a:r>
            <a:r>
              <a:rPr lang="en-US" dirty="0" err="1"/>
              <a:t>hylandtechoutreach</a:t>
            </a:r>
            <a:r>
              <a:rPr lang="en-US" dirty="0"/>
              <a:t> dot </a:t>
            </a:r>
            <a:r>
              <a:rPr lang="en-US" dirty="0" err="1"/>
              <a:t>github</a:t>
            </a:r>
            <a:r>
              <a:rPr lang="en-US" dirty="0"/>
              <a:t> dot io slash hackathon! ///</a:t>
            </a:r>
          </a:p>
        </p:txBody>
      </p:sp>
      <p:sp>
        <p:nvSpPr>
          <p:cNvPr id="4" name="Slide Number Placeholder 3"/>
          <p:cNvSpPr>
            <a:spLocks noGrp="1"/>
          </p:cNvSpPr>
          <p:nvPr>
            <p:ph type="sldNum" sz="quarter" idx="5"/>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962593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advice - don't sweat the small stuff. // Maybe you underestimated the time you had, or you used a difficult new languages, or ran into a bunch of technical troubles... // all of that is totally fine and normal! don't worry about it! // At the end of the day, a hackathon is SO MUCH MORE than a competition. // If you made some friends, practiced some skills, learned something new, and had fun, you succeeded! // As long as you enjoyed your time and became a better developer, you won. That's all there is to it. ///</a:t>
            </a:r>
          </a:p>
        </p:txBody>
      </p:sp>
      <p:sp>
        <p:nvSpPr>
          <p:cNvPr id="4" name="Slide Number Placeholder 3"/>
          <p:cNvSpPr>
            <a:spLocks noGrp="1"/>
          </p:cNvSpPr>
          <p:nvPr>
            <p:ph type="sldNum" sz="quarter" idx="5"/>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52597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over some important takeaways. We'll start with the don'ts. // Don't burn yourself out ONLY working on your project. // Don't spend your entire night debugging one line. //  Don't work on only the boring parts of your project, like a log in system. If you love authentication that's fine; just try to focus on what's fun for you! // And lastly, try not to take it too seriously. Now onto the </a:t>
            </a:r>
            <a:r>
              <a:rPr lang="en-US" dirty="0" err="1"/>
              <a:t>Dooze</a:t>
            </a:r>
            <a:r>
              <a:rPr lang="en-US" dirty="0"/>
              <a:t>. // Practice self-care! Sleep and keep up on hygiene. // Take the time to plan your project, and make sure the scope makes sense BEFORE you start coding. // Don't be afraid to use existing libraries if necessary. That's how it works in the real world! // Focus on learning. // and above all else, HAVE FUN! ///</a:t>
            </a:r>
          </a:p>
        </p:txBody>
      </p:sp>
      <p:sp>
        <p:nvSpPr>
          <p:cNvPr id="4" name="Slide Number Placeholder 3"/>
          <p:cNvSpPr>
            <a:spLocks noGrp="1"/>
          </p:cNvSpPr>
          <p:nvPr>
            <p:ph type="sldNum" sz="quarter" idx="5"/>
          </p:nvPr>
        </p:nvSpPr>
        <p:spPr/>
        <p:txBody>
          <a:bodyPr/>
          <a:lstStyle/>
          <a:p>
            <a:fld id="{DEC8F7F9-57EC-49CF-9FCD-2B781E4B449F}" type="slidenum">
              <a:rPr lang="en-US" smtClean="0"/>
              <a:t>23</a:t>
            </a:fld>
            <a:endParaRPr lang="en-US"/>
          </a:p>
        </p:txBody>
      </p:sp>
    </p:spTree>
    <p:extLst>
      <p:ext uri="{BB962C8B-B14F-4D97-AF65-F5344CB8AC3E}">
        <p14:creationId xmlns:p14="http://schemas.microsoft.com/office/powerpoint/2010/main" val="1073208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still aren't inspired, here are some quick stories. This hackathon could be the beginning of something great. // GroupMe is an example of a product that started as a hackathon idea. It was a project that DIDN'T EVEN WIN at </a:t>
            </a:r>
            <a:r>
              <a:rPr lang="en-US" dirty="0" err="1"/>
              <a:t>techcrunch</a:t>
            </a:r>
            <a:r>
              <a:rPr lang="en-US" dirty="0"/>
              <a:t> disrupt, // but the folks who built it liked it, so they turned it into a fully-fledged product and company. They then went on to sell it to Skype for EIGHTY-FIVE MILLION DOLLARS! That could be you. You could have eighty-five million dollars because of this hackathon. // Another example is </a:t>
            </a:r>
            <a:r>
              <a:rPr lang="en-US" dirty="0" err="1"/>
              <a:t>GiveCamp</a:t>
            </a:r>
            <a:r>
              <a:rPr lang="en-US" dirty="0"/>
              <a:t> that took place in Cleveland Ohio. // The idea with this hackathon was to hack for charity. // 20 projects were created, all designed to help non-profit organizations. // These products are still helping those groups to this day, and having a real impact on the world! Remember, the theme for the hackathon is Coding For Good, so whatever you make could go on to make great things happen. ///</a:t>
            </a:r>
          </a:p>
        </p:txBody>
      </p:sp>
      <p:sp>
        <p:nvSpPr>
          <p:cNvPr id="4" name="Slide Number Placeholder 3"/>
          <p:cNvSpPr>
            <a:spLocks noGrp="1"/>
          </p:cNvSpPr>
          <p:nvPr>
            <p:ph type="sldNum" sz="quarter" idx="5"/>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3423678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that's not enough, you could go on to work at Hyland someday, like some of our former hackathon attendees. The sky's the limit! ///</a:t>
            </a:r>
          </a:p>
        </p:txBody>
      </p:sp>
      <p:sp>
        <p:nvSpPr>
          <p:cNvPr id="4" name="Slide Number Placeholder 3"/>
          <p:cNvSpPr>
            <a:spLocks noGrp="1"/>
          </p:cNvSpPr>
          <p:nvPr>
            <p:ph type="sldNum" sz="quarter" idx="5"/>
          </p:nvPr>
        </p:nvSpPr>
        <p:spPr/>
        <p:txBody>
          <a:bodyPr/>
          <a:lstStyle/>
          <a:p>
            <a:fld id="{DEC8F7F9-57EC-49CF-9FCD-2B781E4B449F}" type="slidenum">
              <a:rPr lang="en-US" smtClean="0"/>
              <a:t>25</a:t>
            </a:fld>
            <a:endParaRPr lang="en-US"/>
          </a:p>
        </p:txBody>
      </p:sp>
    </p:spTree>
    <p:extLst>
      <p:ext uri="{BB962C8B-B14F-4D97-AF65-F5344CB8AC3E}">
        <p14:creationId xmlns:p14="http://schemas.microsoft.com/office/powerpoint/2010/main" val="3912355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will leave you with this quote from Kung Fu Panda 3. If you only do what you can do, you will never be more than you are now. ///</a:t>
            </a:r>
          </a:p>
        </p:txBody>
      </p:sp>
      <p:sp>
        <p:nvSpPr>
          <p:cNvPr id="4" name="Slide Number Placeholder 3"/>
          <p:cNvSpPr>
            <a:spLocks noGrp="1"/>
          </p:cNvSpPr>
          <p:nvPr>
            <p:ph type="sldNum" sz="quarter" idx="5"/>
          </p:nvPr>
        </p:nvSpPr>
        <p:spPr/>
        <p:txBody>
          <a:bodyPr/>
          <a:lstStyle/>
          <a:p>
            <a:fld id="{DEC8F7F9-57EC-49CF-9FCD-2B781E4B449F}" type="slidenum">
              <a:rPr lang="en-US" smtClean="0"/>
              <a:t>26</a:t>
            </a:fld>
            <a:endParaRPr lang="en-US"/>
          </a:p>
        </p:txBody>
      </p:sp>
    </p:spTree>
    <p:extLst>
      <p:ext uri="{BB962C8B-B14F-4D97-AF65-F5344CB8AC3E}">
        <p14:creationId xmlns:p14="http://schemas.microsoft.com/office/powerpoint/2010/main" val="1668733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watching everybody. Please don't hesitate to reach out if you have any questions. You can email us at techoutreach@hyland.com. Happy Hacking!</a:t>
            </a:r>
          </a:p>
        </p:txBody>
      </p:sp>
      <p:sp>
        <p:nvSpPr>
          <p:cNvPr id="4" name="Slide Number Placeholder 3"/>
          <p:cNvSpPr>
            <a:spLocks noGrp="1"/>
          </p:cNvSpPr>
          <p:nvPr>
            <p:ph type="sldNum" sz="quarter" idx="5"/>
          </p:nvPr>
        </p:nvSpPr>
        <p:spPr/>
        <p:txBody>
          <a:bodyPr/>
          <a:lstStyle/>
          <a:p>
            <a:fld id="{DEC8F7F9-57EC-49CF-9FCD-2B781E4B449F}" type="slidenum">
              <a:rPr lang="en-US" smtClean="0"/>
              <a:t>27</a:t>
            </a:fld>
            <a:endParaRPr lang="en-US"/>
          </a:p>
        </p:txBody>
      </p:sp>
    </p:spTree>
    <p:extLst>
      <p:ext uri="{BB962C8B-B14F-4D97-AF65-F5344CB8AC3E}">
        <p14:creationId xmlns:p14="http://schemas.microsoft.com/office/powerpoint/2010/main" val="379755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why they signed up for the hackathon. This can help guide the introductory discussion. Some of them may want to build something, some of them may want to learn about software development, some of them might want to meet new people, some of them may have been forced into it by parents or teachers… whatever their reasons, they all ended up here. Hopefully they answered in the poll, but ask the question to the students. Also ask them why they might be at the workshop specifically.</a:t>
            </a:r>
          </a:p>
        </p:txBody>
      </p:sp>
      <p:sp>
        <p:nvSpPr>
          <p:cNvPr id="4" name="Slide Number Placeholder 3"/>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155536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get into it. What is a hackathon? // Well, it's a </a:t>
            </a:r>
            <a:r>
              <a:rPr lang="en-US" dirty="0" err="1"/>
              <a:t>HACKing</a:t>
            </a:r>
            <a:r>
              <a:rPr lang="en-US" dirty="0"/>
              <a:t> </a:t>
            </a:r>
            <a:r>
              <a:rPr lang="en-US" dirty="0" err="1"/>
              <a:t>MarATHON</a:t>
            </a:r>
            <a:r>
              <a:rPr lang="en-US" dirty="0"/>
              <a:t>. // The goal is to build a complete software project within the allotted time. // Teams and ideas can be established ahead of time, OR during the event. // However, all code for the project must be written during the event. Also note that "Hacking" in this instance does not mean breaking into anything - it's all about building. ///</a:t>
            </a:r>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65467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what you need to know to start building. The "Fresh Code Rule" will be in effect for the event</a:t>
            </a:r>
            <a:r>
              <a:rPr lang="en-US"/>
              <a:t>: // basically</a:t>
            </a:r>
            <a:r>
              <a:rPr lang="en-US" dirty="0"/>
              <a:t>, it means you can't come in with code already written. // This does NOT mean, however, that you can't look up code that already exists! In fact, we encourage you to find examples online, or use previous projects for reference. // Google is a great way to do this, and even professional developers use it every day. ///</a:t>
            </a:r>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195339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built your project, the judging process comes next. // Judges know you didn't have long to complete these projects, and they definitely take that into account when reviewing what you've built. // One thing to keep in mind is that sometimes, the pitch is just important as the product! // Create good presentation materials, // make it fun, show your enthusiasm, // and record yourself practicing and watch it back to improve. // You can also use mentors and other teams as practice dummies - they're sure to give you some great feedback! ///</a:t>
            </a:r>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132441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time for the final round of presentations, you'll be showing off what you built in front of the judges and an audience! ///</a:t>
            </a:r>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413338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you get to that point, let's talk a bit more about project time. Remember, you'll be working in a group here, and you probably don't want to end up like Jordan Peele and take on every single responsibility. Teamwork is important! ///</a:t>
            </a:r>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1579325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come with a team, or find one when you arrive. Once you're grouped up, you can grab a workstation and start developing! ///</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192685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3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tIns="91440" rIns="91440" bIns="91440"/>
          <a:lstStyle>
            <a:lvl1pPr>
              <a:defRPr sz="2400">
                <a:solidFill>
                  <a:schemeClr val="accent3"/>
                </a:solidFill>
              </a:defRPr>
            </a:lvl1pPr>
          </a:lstStyle>
          <a:p>
            <a:fld id="{1C2D31DE-C454-491C-B5C3-F097855E3DF7}" type="datetime4">
              <a:rPr lang="en-US" smtClean="0"/>
              <a:pPr/>
              <a:t>March 24,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tIns="91440" rIns="91440" bIns="9144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tIns="91440" bIns="91440"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lIns="91440" tIns="91440" rIns="91440" bIns="91440" anchor="ctr">
            <a:no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658020"/>
            <a:ext cx="10972800" cy="1541961"/>
          </a:xfrm>
        </p:spPr>
        <p:txBody>
          <a:bodyPr anchor="ctr">
            <a:noAutofit/>
          </a:bodyPr>
          <a:lstStyle>
            <a:lvl1pPr>
              <a:defRPr sz="60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fld id="{5958763E-B898-436D-883D-03711491D54A}" type="datetimeFigureOut">
              <a:rPr lang="en-US" smtClean="0"/>
              <a:t>3/24/2022</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cxnSp>
        <p:nvCxnSpPr>
          <p:cNvPr id="13" name="Straight Connector 12">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fld id="{5958763E-B898-436D-883D-03711491D54A}" type="datetimeFigureOut">
              <a:rPr lang="en-US" smtClean="0"/>
              <a:t>3/24/2022</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cxnSp>
        <p:nvCxnSpPr>
          <p:cNvPr id="10" name="Straight Connector 9">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3/24/2022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cxnSp>
        <p:nvCxnSpPr>
          <p:cNvPr id="12" name="Straight Connector 11">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5486400"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914400"/>
            <a:ext cx="5486398"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3/24/2022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914400"/>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3/24/2022</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0" name="Rectangle 39"/>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a:grpSpLocks noChangeAspect="1"/>
          </p:cNvGrpSpPr>
          <p:nvPr userDrawn="1"/>
        </p:nvGrpSpPr>
        <p:grpSpPr>
          <a:xfrm>
            <a:off x="4724400" y="2057400"/>
            <a:ext cx="2743200" cy="2743200"/>
            <a:chOff x="4724400" y="2057400"/>
            <a:chExt cx="2743200" cy="2743200"/>
          </a:xfrm>
        </p:grpSpPr>
        <p:sp>
          <p:nvSpPr>
            <p:cNvPr id="31" name="Rectangle 3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3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3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1" name="Rectangle 4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a:solidFill>
            <a:schemeClr val="bg1"/>
          </a:solidFill>
        </p:spPr>
        <p:txBody>
          <a:bodyPr anchor="b">
            <a:normAutofit/>
          </a:bodyPr>
          <a:lstStyle>
            <a:lvl1pPr algn="l">
              <a:defRPr sz="4800" cap="none" baseline="0">
                <a:solidFill>
                  <a:schemeClr val="tx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8" y="3429000"/>
            <a:ext cx="8115299" cy="553998"/>
          </a:xfrm>
          <a:solidFill>
            <a:schemeClr val="tx1"/>
          </a:solidFill>
        </p:spPr>
        <p:txBody>
          <a:bodyPr wrap="squar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8" y="5943600"/>
            <a:ext cx="8229599" cy="246102"/>
          </a:xfrm>
          <a:solidFill>
            <a:schemeClr val="bg1"/>
          </a:solidFill>
        </p:spPr>
        <p:txBody>
          <a:bodyPr lIns="91440"/>
          <a:lstStyle>
            <a:lvl1pPr>
              <a:defRPr sz="2400">
                <a:solidFill>
                  <a:schemeClr val="accent3"/>
                </a:solidFill>
              </a:defRPr>
            </a:lvl1pPr>
          </a:lstStyle>
          <a:p>
            <a:fld id="{1C2D31DE-C454-491C-B5C3-F097855E3DF7}" type="datetime4">
              <a:rPr lang="en-US" smtClean="0"/>
              <a:pPr/>
              <a:t>March 24,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accent3"/>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sp>
        <p:nvSpPr>
          <p:cNvPr id="28" name="Text Placeholder 27"/>
          <p:cNvSpPr>
            <a:spLocks noGrp="1"/>
          </p:cNvSpPr>
          <p:nvPr>
            <p:ph type="body" sz="quarter" idx="13" hasCustomPrompt="1"/>
          </p:nvPr>
        </p:nvSpPr>
        <p:spPr>
          <a:xfrm>
            <a:off x="381000" y="4325897"/>
            <a:ext cx="8229598" cy="1274801"/>
          </a:xfrm>
          <a:solidFill>
            <a:schemeClr val="bg1"/>
          </a:solidFill>
        </p:spPr>
        <p:txBody>
          <a:bodyPr wrap="square" lIns="91440" anchor="ctr">
            <a:normAutofit/>
          </a:bodyPr>
          <a:lstStyle>
            <a:lvl1pPr marL="0" indent="0">
              <a:spcAft>
                <a:spcPts val="600"/>
              </a:spcAft>
              <a:buNone/>
              <a:defRPr sz="2400" baseline="0">
                <a:solidFill>
                  <a:schemeClr val="accent3"/>
                </a:solidFill>
              </a:defRPr>
            </a:lvl1pPr>
          </a:lstStyle>
          <a:p>
            <a:pPr lvl="0"/>
            <a:r>
              <a:rPr lang="en-US" dirty="0"/>
              <a:t>Presenter Name</a:t>
            </a:r>
            <a:br>
              <a:rPr lang="en-US" dirty="0"/>
            </a:br>
            <a:r>
              <a:rPr lang="en-US" dirty="0"/>
              <a:t>Presenter Title</a:t>
            </a:r>
          </a:p>
        </p:txBody>
      </p:sp>
      <p:grpSp>
        <p:nvGrpSpPr>
          <p:cNvPr id="17" name="Group 16"/>
          <p:cNvGrpSpPr>
            <a:grpSpLocks noChangeAspect="1"/>
          </p:cNvGrpSpPr>
          <p:nvPr userDrawn="1"/>
        </p:nvGrpSpPr>
        <p:grpSpPr>
          <a:xfrm>
            <a:off x="9966960" y="25146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4864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39245 0 " pathEditMode="relative" rAng="0" ptsTypes="AA">
                                      <p:cBhvr>
                                        <p:cTn id="6" dur="1500" fill="hold"/>
                                        <p:tgtEl>
                                          <p:spTgt spid="30"/>
                                        </p:tgtEl>
                                        <p:attrNameLst>
                                          <p:attrName>ppt_x</p:attrName>
                                          <p:attrName>ppt_y</p:attrName>
                                        </p:attrNameLst>
                                      </p:cBhvr>
                                      <p:rCtr x="19688" y="0"/>
                                    </p:animMotion>
                                  </p:childTnLst>
                                </p:cTn>
                              </p:par>
                              <p:par>
                                <p:cTn id="7" presetID="6" presetClass="emph" presetSubtype="0" accel="50000" decel="50000" fill="hold" nodeType="withEffect">
                                  <p:stCondLst>
                                    <p:cond delay="0"/>
                                  </p:stCondLst>
                                  <p:childTnLst>
                                    <p:animScale>
                                      <p:cBhvr>
                                        <p:cTn id="8" dur="1500" fill="hold"/>
                                        <p:tgtEl>
                                          <p:spTgt spid="30"/>
                                        </p:tgtEl>
                                      </p:cBhvr>
                                      <p:by x="66670" y="66670"/>
                                    </p:animScale>
                                  </p:childTnLst>
                                </p:cTn>
                              </p:par>
                              <p:par>
                                <p:cTn id="9" presetID="1" presetClass="entr" presetSubtype="0" fill="hold" nodeType="withEffect">
                                  <p:stCondLst>
                                    <p:cond delay="150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150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childTnLst>
                                </p:cTn>
                              </p:par>
                              <p:par>
                                <p:cTn id="15" presetID="50" presetClass="entr" presetSubtype="0" decel="100000" fill="hold" grpId="0" nodeType="withEffect">
                                  <p:stCondLst>
                                    <p:cond delay="10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strVal val="#ppt_w+.3"/>
                                          </p:val>
                                        </p:tav>
                                        <p:tav tm="100000">
                                          <p:val>
                                            <p:strVal val="#ppt_w"/>
                                          </p:val>
                                        </p:tav>
                                      </p:tavLst>
                                    </p:anim>
                                    <p:anim calcmode="lin" valueType="num">
                                      <p:cBhvr>
                                        <p:cTn id="18" dur="500" fill="hold"/>
                                        <p:tgtEl>
                                          <p:spTgt spid="40"/>
                                        </p:tgtEl>
                                        <p:attrNameLst>
                                          <p:attrName>ppt_h</p:attrName>
                                        </p:attrNameLst>
                                      </p:cBhvr>
                                      <p:tavLst>
                                        <p:tav tm="0">
                                          <p:val>
                                            <p:strVal val="#ppt_h"/>
                                          </p:val>
                                        </p:tav>
                                        <p:tav tm="100000">
                                          <p:val>
                                            <p:strVal val="#ppt_h"/>
                                          </p:val>
                                        </p:tav>
                                      </p:tavLst>
                                    </p:anim>
                                    <p:animEffect transition="in" filter="fade">
                                      <p:cBhvr>
                                        <p:cTn id="19" dur="500"/>
                                        <p:tgtEl>
                                          <p:spTgt spid="40"/>
                                        </p:tgtEl>
                                      </p:cBhvr>
                                    </p:animEffect>
                                  </p:childTnLst>
                                </p:cTn>
                              </p:par>
                              <p:par>
                                <p:cTn id="20" presetID="2" presetClass="entr" presetSubtype="8" fill="hold" grpId="0" nodeType="withEffect">
                                  <p:stCondLst>
                                    <p:cond delay="75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600" fill="hold"/>
                                        <p:tgtEl>
                                          <p:spTgt spid="2"/>
                                        </p:tgtEl>
                                        <p:attrNameLst>
                                          <p:attrName>ppt_x</p:attrName>
                                        </p:attrNameLst>
                                      </p:cBhvr>
                                      <p:tavLst>
                                        <p:tav tm="0">
                                          <p:val>
                                            <p:strVal val="0-#ppt_w/2"/>
                                          </p:val>
                                        </p:tav>
                                        <p:tav tm="100000">
                                          <p:val>
                                            <p:strVal val="#ppt_x"/>
                                          </p:val>
                                        </p:tav>
                                      </p:tavLst>
                                    </p:anim>
                                    <p:anim calcmode="lin" valueType="num">
                                      <p:cBhvr additive="base">
                                        <p:cTn id="23" dur="6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75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600" fill="hold"/>
                                        <p:tgtEl>
                                          <p:spTgt spid="3"/>
                                        </p:tgtEl>
                                        <p:attrNameLst>
                                          <p:attrName>ppt_x</p:attrName>
                                        </p:attrNameLst>
                                      </p:cBhvr>
                                      <p:tavLst>
                                        <p:tav tm="0">
                                          <p:val>
                                            <p:strVal val="0-#ppt_w/2"/>
                                          </p:val>
                                        </p:tav>
                                        <p:tav tm="100000">
                                          <p:val>
                                            <p:strVal val="#ppt_x"/>
                                          </p:val>
                                        </p:tav>
                                      </p:tavLst>
                                    </p:anim>
                                    <p:anim calcmode="lin" valueType="num">
                                      <p:cBhvr additive="base">
                                        <p:cTn id="27" dur="6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75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600" fill="hold"/>
                                        <p:tgtEl>
                                          <p:spTgt spid="28"/>
                                        </p:tgtEl>
                                        <p:attrNameLst>
                                          <p:attrName>ppt_x</p:attrName>
                                        </p:attrNameLst>
                                      </p:cBhvr>
                                      <p:tavLst>
                                        <p:tav tm="0">
                                          <p:val>
                                            <p:strVal val="0-#ppt_w/2"/>
                                          </p:val>
                                        </p:tav>
                                        <p:tav tm="100000">
                                          <p:val>
                                            <p:strVal val="#ppt_x"/>
                                          </p:val>
                                        </p:tav>
                                      </p:tavLst>
                                    </p:anim>
                                    <p:anim calcmode="lin" valueType="num">
                                      <p:cBhvr additive="base">
                                        <p:cTn id="31" dur="6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600" fill="hold"/>
                                        <p:tgtEl>
                                          <p:spTgt spid="4"/>
                                        </p:tgtEl>
                                        <p:attrNameLst>
                                          <p:attrName>ppt_x</p:attrName>
                                        </p:attrNameLst>
                                      </p:cBhvr>
                                      <p:tavLst>
                                        <p:tav tm="0">
                                          <p:val>
                                            <p:strVal val="0-#ppt_w/2"/>
                                          </p:val>
                                        </p:tav>
                                        <p:tav tm="100000">
                                          <p:val>
                                            <p:strVal val="#ppt_x"/>
                                          </p:val>
                                        </p:tav>
                                      </p:tavLst>
                                    </p:anim>
                                    <p:anim calcmode="lin" valueType="num">
                                      <p:cBhvr additive="base">
                                        <p:cTn id="35" dur="6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animBg="1"/>
      <p:bldP spid="3" grpId="0" uiExpand="1" animBg="1">
        <p:tmplLst>
          <p:tmpl>
            <p:tnLst>
              <p:par>
                <p:cTn presetID="2" presetClass="entr" presetSubtype="8"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600" fill="hold"/>
                        <p:tgtEl>
                          <p:spTgt spid="3"/>
                        </p:tgtEl>
                        <p:attrNameLst>
                          <p:attrName>ppt_x</p:attrName>
                        </p:attrNameLst>
                      </p:cBhvr>
                      <p:tavLst>
                        <p:tav tm="0">
                          <p:val>
                            <p:strVal val="0-#ppt_w/2"/>
                          </p:val>
                        </p:tav>
                        <p:tav tm="100000">
                          <p:val>
                            <p:strVal val="#ppt_x"/>
                          </p:val>
                        </p:tav>
                      </p:tavLst>
                    </p:anim>
                    <p:anim calcmode="lin" valueType="num">
                      <p:cBhvr additive="base">
                        <p:cTn dur="6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28" grpId="0" uiExpand="1" animBg="1">
        <p:tmplLst>
          <p:tmpl>
            <p:tnLst>
              <p:par>
                <p:cTn presetID="2" presetClass="entr" presetSubtype="8"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600" fill="hold"/>
                        <p:tgtEl>
                          <p:spTgt spid="28"/>
                        </p:tgtEl>
                        <p:attrNameLst>
                          <p:attrName>ppt_x</p:attrName>
                        </p:attrNameLst>
                      </p:cBhvr>
                      <p:tavLst>
                        <p:tav tm="0">
                          <p:val>
                            <p:strVal val="0-#ppt_w/2"/>
                          </p:val>
                        </p:tav>
                        <p:tav tm="100000">
                          <p:val>
                            <p:strVal val="#ppt_x"/>
                          </p:val>
                        </p:tav>
                      </p:tavLst>
                    </p:anim>
                    <p:anim calcmode="lin" valueType="num">
                      <p:cBhvr additive="base">
                        <p:cTn dur="600" fill="hold"/>
                        <p:tgtEl>
                          <p:spTgt spid="28"/>
                        </p:tgtEl>
                        <p:attrNameLst>
                          <p:attrName>ppt_y</p:attrName>
                        </p:attrNameLst>
                      </p:cBhvr>
                      <p:tavLst>
                        <p:tav tm="0">
                          <p:val>
                            <p:strVal val="#ppt_y"/>
                          </p:val>
                        </p:tav>
                        <p:tav tm="100000">
                          <p:val>
                            <p:strVal val="#ppt_y"/>
                          </p:val>
                        </p:tav>
                      </p:tavLst>
                    </p:anim>
                  </p:childTnLst>
                </p:cTn>
              </p:par>
            </p:tnLst>
          </p:tmpl>
        </p:tmplLst>
      </p:bldP>
    </p:bld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1000">
              <a:srgbClr val="6ABF4B"/>
            </a:gs>
            <a:gs pos="100000">
              <a:srgbClr val="54C8E8"/>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9" y="3429000"/>
            <a:ext cx="7909560"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a:lstStyle>
            <a:lvl1pPr>
              <a:defRPr sz="2400">
                <a:solidFill>
                  <a:schemeClr val="bg1"/>
                </a:solidFill>
              </a:defRPr>
            </a:lvl1pPr>
          </a:lstStyle>
          <a:p>
            <a:fld id="{1C2D31DE-C454-491C-B5C3-F097855E3DF7}" type="datetime4">
              <a:rPr lang="en-US" smtClean="0"/>
              <a:pPr/>
              <a:t>March 24,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2355943906"/>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ent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524000" y="3429000"/>
            <a:ext cx="9144000" cy="1371600"/>
          </a:xfrm>
        </p:spPr>
        <p:txBody>
          <a:bodyPr tIns="91440" bIns="91440" anchor="ctr">
            <a:noAutofit/>
          </a:bodyPr>
          <a:lstStyle>
            <a:lvl1pPr algn="ctr">
              <a:defRPr sz="4000" baseline="0">
                <a:solidFill>
                  <a:schemeClr val="tx1"/>
                </a:solidFill>
              </a:defRPr>
            </a:lvl1pPr>
          </a:lstStyle>
          <a:p>
            <a:r>
              <a:rPr lang="en-US" dirty="0"/>
              <a:t>event Location / Subhead</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524000" y="4800600"/>
            <a:ext cx="9144000" cy="914400"/>
          </a:xfrm>
        </p:spPr>
        <p:txBody>
          <a:bodyPr lIns="91440" tIns="91440" rIns="91440" bIns="91440" anchor="ctr">
            <a:normAutofit/>
          </a:bodyPr>
          <a:lstStyle>
            <a:lvl1pPr marL="112713" indent="0" algn="ctr">
              <a:buFont typeface="Wingdings" panose="05000000000000000000" pitchFamily="2" charset="2"/>
              <a:buNone/>
              <a:defRPr sz="2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Date / Presenter</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Content Placeholder 10"/>
          <p:cNvSpPr>
            <a:spLocks noGrp="1"/>
          </p:cNvSpPr>
          <p:nvPr>
            <p:ph sz="quarter" idx="14" hasCustomPrompt="1"/>
          </p:nvPr>
        </p:nvSpPr>
        <p:spPr>
          <a:xfrm>
            <a:off x="1524000" y="685800"/>
            <a:ext cx="9144000" cy="2743200"/>
          </a:xfrm>
        </p:spPr>
        <p:txBody>
          <a:bodyPr/>
          <a:lstStyle>
            <a:lvl1pPr marL="0" indent="0" algn="ctr">
              <a:buNone/>
              <a:defRPr sz="2400" baseline="0"/>
            </a:lvl1pPr>
          </a:lstStyle>
          <a:p>
            <a:pPr lvl="0"/>
            <a:r>
              <a:rPr lang="en-US" dirty="0"/>
              <a:t>&lt;click the bottom-left icon here to insert event logo/image&gt;</a:t>
            </a:r>
          </a:p>
        </p:txBody>
      </p:sp>
    </p:spTree>
    <p:extLst>
      <p:ext uri="{BB962C8B-B14F-4D97-AF65-F5344CB8AC3E}">
        <p14:creationId xmlns:p14="http://schemas.microsoft.com/office/powerpoint/2010/main" val="27603705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rgbClr val="56565A"/>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rgbClr val="C8C8C8"/>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6ABF4B"/>
              </a:gs>
              <a:gs pos="100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0"/>
            <a:ext cx="12192000" cy="68580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4724400" y="2057400"/>
            <a:ext cx="2743200" cy="27432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4268030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anim calcmode="lin" valueType="num">
                                      <p:cBhvr>
                                        <p:cTn id="9" dur="500"/>
                                        <p:tgtEl>
                                          <p:spTgt spid="20"/>
                                        </p:tgtEl>
                                        <p:attrNameLst>
                                          <p:attrName>ppt_x</p:attrName>
                                        </p:attrNameLst>
                                      </p:cBhvr>
                                      <p:tavLst>
                                        <p:tav tm="0">
                                          <p:val>
                                            <p:strVal val="ppt_x"/>
                                          </p:val>
                                        </p:tav>
                                        <p:tav tm="100000">
                                          <p:val>
                                            <p:fltVal val="0.5"/>
                                          </p:val>
                                        </p:tav>
                                      </p:tavLst>
                                    </p:anim>
                                    <p:anim calcmode="lin" valueType="num">
                                      <p:cBhvr>
                                        <p:cTn id="10" dur="500"/>
                                        <p:tgtEl>
                                          <p:spTgt spid="20"/>
                                        </p:tgtEl>
                                        <p:attrNameLst>
                                          <p:attrName>ppt_y</p:attrName>
                                        </p:attrNameLst>
                                      </p:cBhvr>
                                      <p:tavLst>
                                        <p:tav tm="0">
                                          <p:val>
                                            <p:strVal val="ppt_y"/>
                                          </p:val>
                                        </p:tav>
                                        <p:tav tm="100000">
                                          <p:val>
                                            <p:fltVal val="0.5"/>
                                          </p:val>
                                        </p:tav>
                                      </p:tavLst>
                                    </p:anim>
                                    <p:set>
                                      <p:cBhvr>
                                        <p:cTn id="11" dur="1" fill="hold">
                                          <p:stCondLst>
                                            <p:cond delay="499"/>
                                          </p:stCondLst>
                                        </p:cTn>
                                        <p:tgtEl>
                                          <p:spTgt spid="20"/>
                                        </p:tgtEl>
                                        <p:attrNameLst>
                                          <p:attrName>style.visibility</p:attrName>
                                        </p:attrNameLst>
                                      </p:cBhvr>
                                      <p:to>
                                        <p:strVal val="hidden"/>
                                      </p:to>
                                    </p:set>
                                  </p:childTnLst>
                                </p:cTn>
                              </p:par>
                            </p:childTnLst>
                          </p:cTn>
                        </p:par>
                        <p:par>
                          <p:cTn id="12" fill="hold">
                            <p:stCondLst>
                              <p:cond delay="500"/>
                            </p:stCondLst>
                            <p:childTnLst>
                              <p:par>
                                <p:cTn id="13" presetID="23" presetClass="entr" presetSubtype="16" fill="hold" grpId="2"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250" fill="hold"/>
                                        <p:tgtEl>
                                          <p:spTgt spid="21"/>
                                        </p:tgtEl>
                                        <p:attrNameLst>
                                          <p:attrName>ppt_w</p:attrName>
                                        </p:attrNameLst>
                                      </p:cBhvr>
                                      <p:tavLst>
                                        <p:tav tm="0">
                                          <p:val>
                                            <p:fltVal val="0"/>
                                          </p:val>
                                        </p:tav>
                                        <p:tav tm="100000">
                                          <p:val>
                                            <p:strVal val="#ppt_w"/>
                                          </p:val>
                                        </p:tav>
                                      </p:tavLst>
                                    </p:anim>
                                    <p:anim calcmode="lin" valueType="num">
                                      <p:cBhvr>
                                        <p:cTn id="16" dur="250" fill="hold"/>
                                        <p:tgtEl>
                                          <p:spTgt spid="21"/>
                                        </p:tgtEl>
                                        <p:attrNameLst>
                                          <p:attrName>ppt_h</p:attrName>
                                        </p:attrNameLst>
                                      </p:cBhvr>
                                      <p:tavLst>
                                        <p:tav tm="0">
                                          <p:val>
                                            <p:fltVal val="0"/>
                                          </p:val>
                                        </p:tav>
                                        <p:tav tm="100000">
                                          <p:val>
                                            <p:strVal val="#ppt_h"/>
                                          </p:val>
                                        </p:tav>
                                      </p:tavLst>
                                    </p:anim>
                                  </p:childTnLst>
                                </p:cTn>
                              </p:par>
                            </p:childTnLst>
                          </p:cTn>
                        </p:par>
                        <p:par>
                          <p:cTn id="17" fill="hold">
                            <p:stCondLst>
                              <p:cond delay="750"/>
                            </p:stCondLst>
                            <p:childTnLst>
                              <p:par>
                                <p:cTn id="18" presetID="1" presetClass="entr" presetSubtype="0" fill="hold" grpId="1" nodeType="afterEffect">
                                  <p:stCondLst>
                                    <p:cond delay="250"/>
                                  </p:stCondLst>
                                  <p:childTnLst>
                                    <p:set>
                                      <p:cBhvr>
                                        <p:cTn id="19" dur="1" fill="hold">
                                          <p:stCondLst>
                                            <p:cond delay="0"/>
                                          </p:stCondLst>
                                        </p:cTn>
                                        <p:tgtEl>
                                          <p:spTgt spid="25"/>
                                        </p:tgtEl>
                                        <p:attrNameLst>
                                          <p:attrName>style.visibility</p:attrName>
                                        </p:attrNameLst>
                                      </p:cBhvr>
                                      <p:to>
                                        <p:strVal val="visible"/>
                                      </p:to>
                                    </p:set>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380" fill="hold"/>
                                        <p:tgtEl>
                                          <p:spTgt spid="23"/>
                                        </p:tgtEl>
                                        <p:attrNameLst>
                                          <p:attrName>ppt_w</p:attrName>
                                        </p:attrNameLst>
                                      </p:cBhvr>
                                      <p:tavLst>
                                        <p:tav tm="0">
                                          <p:val>
                                            <p:fltVal val="0"/>
                                          </p:val>
                                        </p:tav>
                                        <p:tav tm="100000">
                                          <p:val>
                                            <p:strVal val="#ppt_w"/>
                                          </p:val>
                                        </p:tav>
                                      </p:tavLst>
                                    </p:anim>
                                    <p:anim calcmode="lin" valueType="num">
                                      <p:cBhvr>
                                        <p:cTn id="24" dur="380" fill="hold"/>
                                        <p:tgtEl>
                                          <p:spTgt spid="23"/>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380" fill="hold"/>
                                        <p:tgtEl>
                                          <p:spTgt spid="22"/>
                                        </p:tgtEl>
                                        <p:attrNameLst>
                                          <p:attrName>ppt_w</p:attrName>
                                        </p:attrNameLst>
                                      </p:cBhvr>
                                      <p:tavLst>
                                        <p:tav tm="0">
                                          <p:val>
                                            <p:fltVal val="0"/>
                                          </p:val>
                                        </p:tav>
                                        <p:tav tm="100000">
                                          <p:val>
                                            <p:strVal val="#ppt_w"/>
                                          </p:val>
                                        </p:tav>
                                      </p:tavLst>
                                    </p:anim>
                                    <p:anim calcmode="lin" valueType="num">
                                      <p:cBhvr>
                                        <p:cTn id="28" dur="380" fill="hold"/>
                                        <p:tgtEl>
                                          <p:spTgt spid="22"/>
                                        </p:tgtEl>
                                        <p:attrNameLst>
                                          <p:attrName>ppt_h</p:attrName>
                                        </p:attrNameLst>
                                      </p:cBhvr>
                                      <p:tavLst>
                                        <p:tav tm="0">
                                          <p:val>
                                            <p:strVal val="#ppt_h"/>
                                          </p:val>
                                        </p:tav>
                                        <p:tav tm="100000">
                                          <p:val>
                                            <p:strVal val="#ppt_h"/>
                                          </p:val>
                                        </p:tav>
                                      </p:tavLst>
                                    </p:anim>
                                  </p:childTnLst>
                                </p:cTn>
                              </p:par>
                              <p:par>
                                <p:cTn id="29" presetID="6" presetClass="emph" presetSubtype="0" autoRev="1" fill="hold" grpId="0" nodeType="withEffect">
                                  <p:stCondLst>
                                    <p:cond delay="0"/>
                                  </p:stCondLst>
                                  <p:childTnLst>
                                    <p:animScale>
                                      <p:cBhvr>
                                        <p:cTn id="30" dur="250" fill="hold"/>
                                        <p:tgtEl>
                                          <p:spTgt spid="21"/>
                                        </p:tgtEl>
                                      </p:cBhvr>
                                      <p:by x="110000" y="100000"/>
                                    </p:animScale>
                                  </p:childTnLst>
                                </p:cTn>
                              </p:par>
                              <p:par>
                                <p:cTn id="31" presetID="17" presetClass="exit" presetSubtype="1" fill="hold" grpId="1" nodeType="withEffect">
                                  <p:stCondLst>
                                    <p:cond delay="250"/>
                                  </p:stCondLst>
                                  <p:childTnLst>
                                    <p:anim calcmode="lin" valueType="num">
                                      <p:cBhvr>
                                        <p:cTn id="32" dur="250"/>
                                        <p:tgtEl>
                                          <p:spTgt spid="21"/>
                                        </p:tgtEl>
                                        <p:attrNameLst>
                                          <p:attrName>ppt_x</p:attrName>
                                        </p:attrNameLst>
                                      </p:cBhvr>
                                      <p:tavLst>
                                        <p:tav tm="0">
                                          <p:val>
                                            <p:strVal val="ppt_x"/>
                                          </p:val>
                                        </p:tav>
                                        <p:tav tm="100000">
                                          <p:val>
                                            <p:strVal val="ppt_x"/>
                                          </p:val>
                                        </p:tav>
                                      </p:tavLst>
                                    </p:anim>
                                    <p:anim calcmode="lin" valueType="num">
                                      <p:cBhvr>
                                        <p:cTn id="33" dur="250"/>
                                        <p:tgtEl>
                                          <p:spTgt spid="21"/>
                                        </p:tgtEl>
                                        <p:attrNameLst>
                                          <p:attrName>ppt_y</p:attrName>
                                        </p:attrNameLst>
                                      </p:cBhvr>
                                      <p:tavLst>
                                        <p:tav tm="0">
                                          <p:val>
                                            <p:strVal val="ppt_y"/>
                                          </p:val>
                                        </p:tav>
                                        <p:tav tm="100000">
                                          <p:val>
                                            <p:strVal val="ppt_y-ppt_h/2"/>
                                          </p:val>
                                        </p:tav>
                                      </p:tavLst>
                                    </p:anim>
                                    <p:anim calcmode="lin" valueType="num">
                                      <p:cBhvr>
                                        <p:cTn id="34" dur="250"/>
                                        <p:tgtEl>
                                          <p:spTgt spid="21"/>
                                        </p:tgtEl>
                                        <p:attrNameLst>
                                          <p:attrName>ppt_w</p:attrName>
                                        </p:attrNameLst>
                                      </p:cBhvr>
                                      <p:tavLst>
                                        <p:tav tm="0">
                                          <p:val>
                                            <p:strVal val="ppt_w"/>
                                          </p:val>
                                        </p:tav>
                                        <p:tav tm="100000">
                                          <p:val>
                                            <p:strVal val="ppt_w"/>
                                          </p:val>
                                        </p:tav>
                                      </p:tavLst>
                                    </p:anim>
                                    <p:anim calcmode="lin" valueType="num">
                                      <p:cBhvr>
                                        <p:cTn id="35" dur="250"/>
                                        <p:tgtEl>
                                          <p:spTgt spid="21"/>
                                        </p:tgtEl>
                                        <p:attrNameLst>
                                          <p:attrName>ppt_h</p:attrName>
                                        </p:attrNameLst>
                                      </p:cBhvr>
                                      <p:tavLst>
                                        <p:tav tm="0">
                                          <p:val>
                                            <p:strVal val="ppt_h"/>
                                          </p:val>
                                        </p:tav>
                                        <p:tav tm="100000">
                                          <p:val>
                                            <p:fltVal val="0"/>
                                          </p:val>
                                        </p:tav>
                                      </p:tavLst>
                                    </p:anim>
                                    <p:set>
                                      <p:cBhvr>
                                        <p:cTn id="36" dur="1" fill="hold">
                                          <p:stCondLst>
                                            <p:cond delay="249"/>
                                          </p:stCondLst>
                                        </p:cTn>
                                        <p:tgtEl>
                                          <p:spTgt spid="21"/>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42" presetClass="path" presetSubtype="0" accel="70000" decel="20000" fill="hold" grpId="2" nodeType="withEffect">
                                  <p:stCondLst>
                                    <p:cond delay="0"/>
                                  </p:stCondLst>
                                  <p:childTnLst>
                                    <p:animMotion origin="layout" path="M 0 0 L 0 0.4 " pathEditMode="relative" rAng="0" ptsTypes="AA">
                                      <p:cBhvr>
                                        <p:cTn id="40" dur="500" spd="-100000" fill="hold"/>
                                        <p:tgtEl>
                                          <p:spTgt spid="24"/>
                                        </p:tgtEl>
                                        <p:attrNameLst>
                                          <p:attrName>ppt_x</p:attrName>
                                          <p:attrName>ppt_y</p:attrName>
                                        </p:attrNameLst>
                                      </p:cBhvr>
                                      <p:rCtr x="0" y="20000"/>
                                    </p:animMotion>
                                  </p:childTnLst>
                                </p:cTn>
                              </p:par>
                              <p:par>
                                <p:cTn id="41" presetID="42" presetClass="path" presetSubtype="0" accel="50000" decel="50000" autoRev="1" fill="hold" grpId="0" nodeType="withEffect">
                                  <p:stCondLst>
                                    <p:cond delay="0"/>
                                  </p:stCondLst>
                                  <p:childTnLst>
                                    <p:animMotion origin="layout" path="M 0 1.11022E-16 L 0 0.01667 " pathEditMode="relative" rAng="0" ptsTypes="AA">
                                      <p:cBhvr>
                                        <p:cTn id="42" dur="130" fill="hold"/>
                                        <p:tgtEl>
                                          <p:spTgt spid="25"/>
                                        </p:tgtEl>
                                        <p:attrNameLst>
                                          <p:attrName>ppt_x</p:attrName>
                                          <p:attrName>ppt_y</p:attrName>
                                        </p:attrNameLst>
                                      </p:cBhvr>
                                      <p:rCtr x="0" y="833"/>
                                    </p:animMotion>
                                  </p:childTnLst>
                                </p:cTn>
                              </p:par>
                              <p:par>
                                <p:cTn id="43" presetID="6" presetClass="emph" presetSubtype="0" decel="50000" autoRev="1" fill="hold" grpId="0" nodeType="withEffect">
                                  <p:stCondLst>
                                    <p:cond delay="0"/>
                                  </p:stCondLst>
                                  <p:childTnLst>
                                    <p:animScale>
                                      <p:cBhvr>
                                        <p:cTn id="44" dur="130" fill="hold"/>
                                        <p:tgtEl>
                                          <p:spTgt spid="24"/>
                                        </p:tgtEl>
                                      </p:cBhvr>
                                      <p:by x="110000" y="100000"/>
                                    </p:animScale>
                                  </p:childTnLst>
                                </p:cTn>
                              </p:par>
                              <p:par>
                                <p:cTn id="45" presetID="17" presetClass="exit" presetSubtype="1" fill="hold" grpId="1" nodeType="withEffect">
                                  <p:stCondLst>
                                    <p:cond delay="170"/>
                                  </p:stCondLst>
                                  <p:childTnLst>
                                    <p:anim calcmode="lin" valueType="num">
                                      <p:cBhvr>
                                        <p:cTn id="46" dur="250"/>
                                        <p:tgtEl>
                                          <p:spTgt spid="23"/>
                                        </p:tgtEl>
                                        <p:attrNameLst>
                                          <p:attrName>ppt_x</p:attrName>
                                        </p:attrNameLst>
                                      </p:cBhvr>
                                      <p:tavLst>
                                        <p:tav tm="0">
                                          <p:val>
                                            <p:strVal val="ppt_x"/>
                                          </p:val>
                                        </p:tav>
                                        <p:tav tm="100000">
                                          <p:val>
                                            <p:strVal val="ppt_x"/>
                                          </p:val>
                                        </p:tav>
                                      </p:tavLst>
                                    </p:anim>
                                    <p:anim calcmode="lin" valueType="num">
                                      <p:cBhvr>
                                        <p:cTn id="47" dur="250"/>
                                        <p:tgtEl>
                                          <p:spTgt spid="23"/>
                                        </p:tgtEl>
                                        <p:attrNameLst>
                                          <p:attrName>ppt_y</p:attrName>
                                        </p:attrNameLst>
                                      </p:cBhvr>
                                      <p:tavLst>
                                        <p:tav tm="0">
                                          <p:val>
                                            <p:strVal val="ppt_y"/>
                                          </p:val>
                                        </p:tav>
                                        <p:tav tm="100000">
                                          <p:val>
                                            <p:strVal val="ppt_y-ppt_h/2"/>
                                          </p:val>
                                        </p:tav>
                                      </p:tavLst>
                                    </p:anim>
                                    <p:anim calcmode="lin" valueType="num">
                                      <p:cBhvr>
                                        <p:cTn id="48" dur="250"/>
                                        <p:tgtEl>
                                          <p:spTgt spid="23"/>
                                        </p:tgtEl>
                                        <p:attrNameLst>
                                          <p:attrName>ppt_w</p:attrName>
                                        </p:attrNameLst>
                                      </p:cBhvr>
                                      <p:tavLst>
                                        <p:tav tm="0">
                                          <p:val>
                                            <p:strVal val="ppt_w"/>
                                          </p:val>
                                        </p:tav>
                                        <p:tav tm="100000">
                                          <p:val>
                                            <p:strVal val="ppt_w"/>
                                          </p:val>
                                        </p:tav>
                                      </p:tavLst>
                                    </p:anim>
                                    <p:anim calcmode="lin" valueType="num">
                                      <p:cBhvr>
                                        <p:cTn id="49" dur="250"/>
                                        <p:tgtEl>
                                          <p:spTgt spid="23"/>
                                        </p:tgtEl>
                                        <p:attrNameLst>
                                          <p:attrName>ppt_h</p:attrName>
                                        </p:attrNameLst>
                                      </p:cBhvr>
                                      <p:tavLst>
                                        <p:tav tm="0">
                                          <p:val>
                                            <p:strVal val="ppt_h"/>
                                          </p:val>
                                        </p:tav>
                                        <p:tav tm="100000">
                                          <p:val>
                                            <p:fltVal val="0"/>
                                          </p:val>
                                        </p:tav>
                                      </p:tavLst>
                                    </p:anim>
                                    <p:set>
                                      <p:cBhvr>
                                        <p:cTn id="50" dur="1" fill="hold">
                                          <p:stCondLst>
                                            <p:cond delay="249"/>
                                          </p:stCondLst>
                                        </p:cTn>
                                        <p:tgtEl>
                                          <p:spTgt spid="23"/>
                                        </p:tgtEl>
                                        <p:attrNameLst>
                                          <p:attrName>style.visibility</p:attrName>
                                        </p:attrNameLst>
                                      </p:cBhvr>
                                      <p:to>
                                        <p:strVal val="hidden"/>
                                      </p:to>
                                    </p:set>
                                  </p:childTnLst>
                                </p:cTn>
                              </p:par>
                              <p:par>
                                <p:cTn id="51" presetID="17" presetClass="exit" presetSubtype="1" fill="hold" grpId="1" nodeType="withEffect">
                                  <p:stCondLst>
                                    <p:cond delay="170"/>
                                  </p:stCondLst>
                                  <p:childTnLst>
                                    <p:anim calcmode="lin" valueType="num">
                                      <p:cBhvr>
                                        <p:cTn id="52" dur="250"/>
                                        <p:tgtEl>
                                          <p:spTgt spid="22"/>
                                        </p:tgtEl>
                                        <p:attrNameLst>
                                          <p:attrName>ppt_x</p:attrName>
                                        </p:attrNameLst>
                                      </p:cBhvr>
                                      <p:tavLst>
                                        <p:tav tm="0">
                                          <p:val>
                                            <p:strVal val="ppt_x"/>
                                          </p:val>
                                        </p:tav>
                                        <p:tav tm="100000">
                                          <p:val>
                                            <p:strVal val="ppt_x"/>
                                          </p:val>
                                        </p:tav>
                                      </p:tavLst>
                                    </p:anim>
                                    <p:anim calcmode="lin" valueType="num">
                                      <p:cBhvr>
                                        <p:cTn id="53" dur="250"/>
                                        <p:tgtEl>
                                          <p:spTgt spid="22"/>
                                        </p:tgtEl>
                                        <p:attrNameLst>
                                          <p:attrName>ppt_y</p:attrName>
                                        </p:attrNameLst>
                                      </p:cBhvr>
                                      <p:tavLst>
                                        <p:tav tm="0">
                                          <p:val>
                                            <p:strVal val="ppt_y"/>
                                          </p:val>
                                        </p:tav>
                                        <p:tav tm="100000">
                                          <p:val>
                                            <p:strVal val="ppt_y-ppt_h/2"/>
                                          </p:val>
                                        </p:tav>
                                      </p:tavLst>
                                    </p:anim>
                                    <p:anim calcmode="lin" valueType="num">
                                      <p:cBhvr>
                                        <p:cTn id="54" dur="250"/>
                                        <p:tgtEl>
                                          <p:spTgt spid="22"/>
                                        </p:tgtEl>
                                        <p:attrNameLst>
                                          <p:attrName>ppt_w</p:attrName>
                                        </p:attrNameLst>
                                      </p:cBhvr>
                                      <p:tavLst>
                                        <p:tav tm="0">
                                          <p:val>
                                            <p:strVal val="ppt_w"/>
                                          </p:val>
                                        </p:tav>
                                        <p:tav tm="100000">
                                          <p:val>
                                            <p:strVal val="ppt_w"/>
                                          </p:val>
                                        </p:tav>
                                      </p:tavLst>
                                    </p:anim>
                                    <p:anim calcmode="lin" valueType="num">
                                      <p:cBhvr>
                                        <p:cTn id="55" dur="250"/>
                                        <p:tgtEl>
                                          <p:spTgt spid="22"/>
                                        </p:tgtEl>
                                        <p:attrNameLst>
                                          <p:attrName>ppt_h</p:attrName>
                                        </p:attrNameLst>
                                      </p:cBhvr>
                                      <p:tavLst>
                                        <p:tav tm="0">
                                          <p:val>
                                            <p:strVal val="ppt_h"/>
                                          </p:val>
                                        </p:tav>
                                        <p:tav tm="100000">
                                          <p:val>
                                            <p:fltVal val="0"/>
                                          </p:val>
                                        </p:tav>
                                      </p:tavLst>
                                    </p:anim>
                                    <p:set>
                                      <p:cBhvr>
                                        <p:cTn id="56" dur="1" fill="hold">
                                          <p:stCondLst>
                                            <p:cond delay="249"/>
                                          </p:stCondLst>
                                        </p:cTn>
                                        <p:tgtEl>
                                          <p:spTgt spid="22"/>
                                        </p:tgtEl>
                                        <p:attrNameLst>
                                          <p:attrName>style.visibility</p:attrName>
                                        </p:attrNameLst>
                                      </p:cBhvr>
                                      <p:to>
                                        <p:strVal val="hidden"/>
                                      </p:to>
                                    </p:set>
                                  </p:childTnLst>
                                </p:cTn>
                              </p:par>
                              <p:par>
                                <p:cTn id="57" presetID="6" presetClass="emph" presetSubtype="0" fill="hold" grpId="2" nodeType="withEffect">
                                  <p:stCondLst>
                                    <p:cond delay="170"/>
                                  </p:stCondLst>
                                  <p:childTnLst>
                                    <p:animScale>
                                      <p:cBhvr>
                                        <p:cTn id="58" dur="250" fill="hold"/>
                                        <p:tgtEl>
                                          <p:spTgt spid="23"/>
                                        </p:tgtEl>
                                      </p:cBhvr>
                                      <p:by x="150000" y="100000"/>
                                    </p:animScale>
                                  </p:childTnLst>
                                </p:cTn>
                              </p:par>
                              <p:par>
                                <p:cTn id="59" presetID="6" presetClass="emph" presetSubtype="0" fill="hold" grpId="2" nodeType="withEffect">
                                  <p:stCondLst>
                                    <p:cond delay="170"/>
                                  </p:stCondLst>
                                  <p:childTnLst>
                                    <p:animScale>
                                      <p:cBhvr>
                                        <p:cTn id="60" dur="250" fill="hold"/>
                                        <p:tgtEl>
                                          <p:spTgt spid="22"/>
                                        </p:tgtEl>
                                      </p:cBhvr>
                                      <p:by x="150000" y="100000"/>
                                    </p:animScale>
                                  </p:childTnLst>
                                </p:cTn>
                              </p:par>
                              <p:par>
                                <p:cTn id="61" presetID="10" presetClass="entr" presetSubtype="0" fill="hold" grpId="0" nodeType="withEffect">
                                  <p:stCondLst>
                                    <p:cond delay="38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childTnLst>
                                </p:cTn>
                              </p:par>
                              <p:par>
                                <p:cTn id="64" presetID="42" presetClass="path" presetSubtype="0" decel="100000" fill="hold" grpId="1" nodeType="withEffect">
                                  <p:stCondLst>
                                    <p:cond delay="380"/>
                                  </p:stCondLst>
                                  <p:childTnLst>
                                    <p:animMotion origin="layout" path="M 0 1.85185E-6 L 0 0.1 " pathEditMode="relative" rAng="0" ptsTypes="AA">
                                      <p:cBhvr>
                                        <p:cTn id="65" dur="250" spd="-100000" fill="hold"/>
                                        <p:tgtEl>
                                          <p:spTgt spid="29"/>
                                        </p:tgtEl>
                                        <p:attrNameLst>
                                          <p:attrName>ppt_x</p:attrName>
                                          <p:attrName>ppt_y</p:attrName>
                                        </p:attrNameLst>
                                      </p:cBhvr>
                                      <p:rCtr x="0" y="5000"/>
                                    </p:animMotion>
                                  </p:childTnLst>
                                </p:cTn>
                              </p:par>
                              <p:par>
                                <p:cTn id="66" presetID="17" presetClass="entr" presetSubtype="10" fill="hold" grpId="2"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250" fill="hold"/>
                                        <p:tgtEl>
                                          <p:spTgt spid="27"/>
                                        </p:tgtEl>
                                        <p:attrNameLst>
                                          <p:attrName>ppt_w</p:attrName>
                                        </p:attrNameLst>
                                      </p:cBhvr>
                                      <p:tavLst>
                                        <p:tav tm="0">
                                          <p:val>
                                            <p:fltVal val="0"/>
                                          </p:val>
                                        </p:tav>
                                        <p:tav tm="100000">
                                          <p:val>
                                            <p:strVal val="#ppt_w"/>
                                          </p:val>
                                        </p:tav>
                                      </p:tavLst>
                                    </p:anim>
                                    <p:anim calcmode="lin" valueType="num">
                                      <p:cBhvr>
                                        <p:cTn id="69" dur="250" fill="hold"/>
                                        <p:tgtEl>
                                          <p:spTgt spid="27"/>
                                        </p:tgtEl>
                                        <p:attrNameLst>
                                          <p:attrName>ppt_h</p:attrName>
                                        </p:attrNameLst>
                                      </p:cBhvr>
                                      <p:tavLst>
                                        <p:tav tm="0">
                                          <p:val>
                                            <p:strVal val="#ppt_h"/>
                                          </p:val>
                                        </p:tav>
                                        <p:tav tm="100000">
                                          <p:val>
                                            <p:strVal val="#ppt_h"/>
                                          </p:val>
                                        </p:tav>
                                      </p:tavLst>
                                    </p:anim>
                                  </p:childTnLst>
                                </p:cTn>
                              </p:par>
                              <p:par>
                                <p:cTn id="70" presetID="42" presetClass="path" presetSubtype="0" accel="70000" decel="30000" fill="hold" grpId="0" nodeType="withEffect">
                                  <p:stCondLst>
                                    <p:cond delay="0"/>
                                  </p:stCondLst>
                                  <p:childTnLst>
                                    <p:animMotion origin="layout" path="M 5.55112E-17 -0.25764 L 5.55112E-17 0.14236 " pathEditMode="relative" rAng="0" ptsTypes="AA">
                                      <p:cBhvr>
                                        <p:cTn id="71" dur="500" spd="-100000" fill="hold"/>
                                        <p:tgtEl>
                                          <p:spTgt spid="27"/>
                                        </p:tgtEl>
                                        <p:attrNameLst>
                                          <p:attrName>ppt_x</p:attrName>
                                          <p:attrName>ppt_y</p:attrName>
                                        </p:attrNameLst>
                                      </p:cBhvr>
                                      <p:rCtr x="0" y="20000"/>
                                    </p:animMotion>
                                  </p:childTnLst>
                                </p:cTn>
                              </p:par>
                              <p:par>
                                <p:cTn id="72" presetID="6" presetClass="emph" presetSubtype="0" accel="26000" decel="74000" autoRev="1" fill="hold" grpId="1" nodeType="withEffect">
                                  <p:stCondLst>
                                    <p:cond delay="0"/>
                                  </p:stCondLst>
                                  <p:childTnLst>
                                    <p:animScale>
                                      <p:cBhvr>
                                        <p:cTn id="73" dur="250" fill="hold"/>
                                        <p:tgtEl>
                                          <p:spTgt spid="27"/>
                                        </p:tgtEl>
                                      </p:cBhvr>
                                      <p:by x="125000" y="125000"/>
                                    </p:animScale>
                                  </p:childTnLst>
                                </p:cTn>
                              </p:par>
                              <p:par>
                                <p:cTn id="74" presetID="17" presetClass="exit" presetSubtype="10" fill="hold" grpId="3" nodeType="withEffect">
                                  <p:stCondLst>
                                    <p:cond delay="130"/>
                                  </p:stCondLst>
                                  <p:childTnLst>
                                    <p:anim calcmode="lin" valueType="num">
                                      <p:cBhvr>
                                        <p:cTn id="75" dur="380"/>
                                        <p:tgtEl>
                                          <p:spTgt spid="27"/>
                                        </p:tgtEl>
                                        <p:attrNameLst>
                                          <p:attrName>ppt_w</p:attrName>
                                        </p:attrNameLst>
                                      </p:cBhvr>
                                      <p:tavLst>
                                        <p:tav tm="0">
                                          <p:val>
                                            <p:strVal val="ppt_w"/>
                                          </p:val>
                                        </p:tav>
                                        <p:tav tm="100000">
                                          <p:val>
                                            <p:fltVal val="0"/>
                                          </p:val>
                                        </p:tav>
                                      </p:tavLst>
                                    </p:anim>
                                    <p:anim calcmode="lin" valueType="num">
                                      <p:cBhvr>
                                        <p:cTn id="76" dur="380"/>
                                        <p:tgtEl>
                                          <p:spTgt spid="27"/>
                                        </p:tgtEl>
                                        <p:attrNameLst>
                                          <p:attrName>ppt_h</p:attrName>
                                        </p:attrNameLst>
                                      </p:cBhvr>
                                      <p:tavLst>
                                        <p:tav tm="0">
                                          <p:val>
                                            <p:strVal val="ppt_h"/>
                                          </p:val>
                                        </p:tav>
                                        <p:tav tm="100000">
                                          <p:val>
                                            <p:strVal val="ppt_h"/>
                                          </p:val>
                                        </p:tav>
                                      </p:tavLst>
                                    </p:anim>
                                    <p:set>
                                      <p:cBhvr>
                                        <p:cTn id="77" dur="1" fill="hold">
                                          <p:stCondLst>
                                            <p:cond delay="379"/>
                                          </p:stCondLst>
                                        </p:cTn>
                                        <p:tgtEl>
                                          <p:spTgt spid="27"/>
                                        </p:tgtEl>
                                        <p:attrNameLst>
                                          <p:attrName>style.visibility</p:attrName>
                                        </p:attrNameLst>
                                      </p:cBhvr>
                                      <p:to>
                                        <p:strVal val="hidden"/>
                                      </p:to>
                                    </p:set>
                                  </p:childTnLst>
                                </p:cTn>
                              </p:par>
                              <p:par>
                                <p:cTn id="78" presetID="17" presetClass="entr" presetSubtype="10" fill="hold" grpId="2"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250" fill="hold"/>
                                        <p:tgtEl>
                                          <p:spTgt spid="26"/>
                                        </p:tgtEl>
                                        <p:attrNameLst>
                                          <p:attrName>ppt_w</p:attrName>
                                        </p:attrNameLst>
                                      </p:cBhvr>
                                      <p:tavLst>
                                        <p:tav tm="0">
                                          <p:val>
                                            <p:fltVal val="0"/>
                                          </p:val>
                                        </p:tav>
                                        <p:tav tm="100000">
                                          <p:val>
                                            <p:strVal val="#ppt_w"/>
                                          </p:val>
                                        </p:tav>
                                      </p:tavLst>
                                    </p:anim>
                                    <p:anim calcmode="lin" valueType="num">
                                      <p:cBhvr>
                                        <p:cTn id="81" dur="250" fill="hold"/>
                                        <p:tgtEl>
                                          <p:spTgt spid="26"/>
                                        </p:tgtEl>
                                        <p:attrNameLst>
                                          <p:attrName>ppt_h</p:attrName>
                                        </p:attrNameLst>
                                      </p:cBhvr>
                                      <p:tavLst>
                                        <p:tav tm="0">
                                          <p:val>
                                            <p:strVal val="#ppt_h"/>
                                          </p:val>
                                        </p:tav>
                                        <p:tav tm="100000">
                                          <p:val>
                                            <p:strVal val="#ppt_h"/>
                                          </p:val>
                                        </p:tav>
                                      </p:tavLst>
                                    </p:anim>
                                  </p:childTnLst>
                                </p:cTn>
                              </p:par>
                              <p:par>
                                <p:cTn id="82" presetID="42" presetClass="path" presetSubtype="0" accel="70000" decel="30000" fill="hold" grpId="0" nodeType="withEffect">
                                  <p:stCondLst>
                                    <p:cond delay="0"/>
                                  </p:stCondLst>
                                  <p:childTnLst>
                                    <p:animMotion origin="layout" path="M 0 -0.25764 L 0 0.14236 " pathEditMode="relative" rAng="0" ptsTypes="AA">
                                      <p:cBhvr>
                                        <p:cTn id="83" dur="500" spd="-100000" fill="hold"/>
                                        <p:tgtEl>
                                          <p:spTgt spid="26"/>
                                        </p:tgtEl>
                                        <p:attrNameLst>
                                          <p:attrName>ppt_x</p:attrName>
                                          <p:attrName>ppt_y</p:attrName>
                                        </p:attrNameLst>
                                      </p:cBhvr>
                                      <p:rCtr x="0" y="20000"/>
                                    </p:animMotion>
                                  </p:childTnLst>
                                </p:cTn>
                              </p:par>
                              <p:par>
                                <p:cTn id="84" presetID="6" presetClass="emph" presetSubtype="0" accel="26000" decel="74000" autoRev="1" fill="hold" grpId="1" nodeType="withEffect">
                                  <p:stCondLst>
                                    <p:cond delay="0"/>
                                  </p:stCondLst>
                                  <p:childTnLst>
                                    <p:animScale>
                                      <p:cBhvr>
                                        <p:cTn id="85" dur="250" fill="hold"/>
                                        <p:tgtEl>
                                          <p:spTgt spid="26"/>
                                        </p:tgtEl>
                                      </p:cBhvr>
                                      <p:by x="125000" y="125000"/>
                                    </p:animScale>
                                  </p:childTnLst>
                                </p:cTn>
                              </p:par>
                              <p:par>
                                <p:cTn id="86" presetID="17" presetClass="exit" presetSubtype="10" fill="hold" grpId="3" nodeType="withEffect">
                                  <p:stCondLst>
                                    <p:cond delay="130"/>
                                  </p:stCondLst>
                                  <p:childTnLst>
                                    <p:anim calcmode="lin" valueType="num">
                                      <p:cBhvr>
                                        <p:cTn id="87" dur="380"/>
                                        <p:tgtEl>
                                          <p:spTgt spid="26"/>
                                        </p:tgtEl>
                                        <p:attrNameLst>
                                          <p:attrName>ppt_w</p:attrName>
                                        </p:attrNameLst>
                                      </p:cBhvr>
                                      <p:tavLst>
                                        <p:tav tm="0">
                                          <p:val>
                                            <p:strVal val="ppt_w"/>
                                          </p:val>
                                        </p:tav>
                                        <p:tav tm="100000">
                                          <p:val>
                                            <p:fltVal val="0"/>
                                          </p:val>
                                        </p:tav>
                                      </p:tavLst>
                                    </p:anim>
                                    <p:anim calcmode="lin" valueType="num">
                                      <p:cBhvr>
                                        <p:cTn id="88" dur="380"/>
                                        <p:tgtEl>
                                          <p:spTgt spid="26"/>
                                        </p:tgtEl>
                                        <p:attrNameLst>
                                          <p:attrName>ppt_h</p:attrName>
                                        </p:attrNameLst>
                                      </p:cBhvr>
                                      <p:tavLst>
                                        <p:tav tm="0">
                                          <p:val>
                                            <p:strVal val="ppt_h"/>
                                          </p:val>
                                        </p:tav>
                                        <p:tav tm="100000">
                                          <p:val>
                                            <p:strVal val="ppt_h"/>
                                          </p:val>
                                        </p:tav>
                                      </p:tavLst>
                                    </p:anim>
                                    <p:set>
                                      <p:cBhvr>
                                        <p:cTn id="89" dur="1" fill="hold">
                                          <p:stCondLst>
                                            <p:cond delay="379"/>
                                          </p:stCondLst>
                                        </p:cTn>
                                        <p:tgtEl>
                                          <p:spTgt spid="26"/>
                                        </p:tgtEl>
                                        <p:attrNameLst>
                                          <p:attrName>style.visibility</p:attrName>
                                        </p:attrNameLst>
                                      </p:cBhvr>
                                      <p:to>
                                        <p:strVal val="hidden"/>
                                      </p:to>
                                    </p:set>
                                  </p:childTnLst>
                                </p:cTn>
                              </p:par>
                            </p:childTnLst>
                          </p:cTn>
                        </p:par>
                        <p:par>
                          <p:cTn id="90" fill="hold">
                            <p:stCondLst>
                              <p:cond delay="1630"/>
                            </p:stCondLst>
                            <p:childTnLst>
                              <p:par>
                                <p:cTn id="91" presetID="1"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par>
                          <p:cTn id="93" fill="hold">
                            <p:stCondLst>
                              <p:cond delay="1630"/>
                            </p:stCondLst>
                            <p:childTnLst>
                              <p:par>
                                <p:cTn id="94" presetID="6" presetClass="emph" presetSubtype="0" accel="50000" fill="hold" grpId="2" nodeType="afterEffect">
                                  <p:stCondLst>
                                    <p:cond delay="0"/>
                                  </p:stCondLst>
                                  <p:childTnLst>
                                    <p:animScale>
                                      <p:cBhvr>
                                        <p:cTn id="95" dur="500" fill="hold"/>
                                        <p:tgtEl>
                                          <p:spTgt spid="28"/>
                                        </p:tgtEl>
                                      </p:cBhvr>
                                      <p:by x="100000" y="250000"/>
                                    </p:animScale>
                                  </p:childTnLst>
                                </p:cTn>
                              </p:par>
                              <p:par>
                                <p:cTn id="96" presetID="6" presetClass="emph" presetSubtype="0" accel="50000" fill="hold" grpId="3" nodeType="withEffect">
                                  <p:stCondLst>
                                    <p:cond delay="0"/>
                                  </p:stCondLst>
                                  <p:childTnLst>
                                    <p:animScale>
                                      <p:cBhvr>
                                        <p:cTn id="97" dur="500" fill="hold"/>
                                        <p:tgtEl>
                                          <p:spTgt spid="28"/>
                                        </p:tgtEl>
                                      </p:cBhvr>
                                      <p:by x="445000" y="100000"/>
                                    </p:animScale>
                                  </p:childTnLst>
                                </p:cTn>
                              </p:par>
                              <p:par>
                                <p:cTn id="98" presetID="1" presetClass="entr" presetSubtype="0" fill="hold" grpId="0" nodeType="withEffect">
                                  <p:stCondLst>
                                    <p:cond delay="1000"/>
                                  </p:stCondLst>
                                  <p:childTnLst>
                                    <p:set>
                                      <p:cBhvr>
                                        <p:cTn id="99" dur="1" fill="hold">
                                          <p:stCondLst>
                                            <p:cond delay="0"/>
                                          </p:stCondLst>
                                        </p:cTn>
                                        <p:tgtEl>
                                          <p:spTgt spid="13"/>
                                        </p:tgtEl>
                                        <p:attrNameLst>
                                          <p:attrName>style.visibility</p:attrName>
                                        </p:attrNameLst>
                                      </p:cBhvr>
                                      <p:to>
                                        <p:strVal val="visible"/>
                                      </p:to>
                                    </p:set>
                                  </p:childTnLst>
                                </p:cTn>
                              </p:par>
                              <p:par>
                                <p:cTn id="100" presetID="22" presetClass="entr" presetSubtype="8" fill="hold" grpId="0" nodeType="withEffect">
                                  <p:stCondLst>
                                    <p:cond delay="50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13" grpId="0" animBg="1"/>
      <p:bldP spid="13" grpId="1" animBg="1"/>
      <p:bldP spid="28" grpId="0" animBg="1"/>
      <p:bldP spid="28" grpId="1" animBg="1"/>
      <p:bldP spid="28" grpId="2" animBg="1"/>
      <p:bldP spid="28" grpId="3" animBg="1"/>
      <p:bldP spid="29" grpId="0" animBg="1"/>
      <p:bldP spid="29" grpId="1" animBg="1"/>
      <p:bldP spid="29" grpId="2" animBg="1"/>
      <p:bldP spid="29" grpId="3" animBg="1"/>
      <p:bldP spid="31" grpId="0">
        <p:tmplLst>
          <p:tmpl>
            <p:tnLst>
              <p:par>
                <p:cTn presetID="22" presetClass="entr" presetSubtype="8"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tIns="91440" bIns="91440" anchor="ctr">
            <a:normAutofit/>
          </a:bodyPr>
          <a:lstStyle>
            <a:lvl1pPr algn="ctr">
              <a:defRPr sz="4000" baseline="0"/>
            </a:lvl1pPr>
          </a:lstStyle>
          <a:p>
            <a:r>
              <a:rPr lang="en-US" dirty="0"/>
              <a:t>Type “Agenda” Here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lIns="91440" tIns="91440" rIns="91440" bIns="91440" anchor="ctr">
            <a:no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690832" y="4983109"/>
            <a:ext cx="4291368"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Quote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p:cNvSpPr>
            <a:spLocks noGrp="1"/>
          </p:cNvSpPr>
          <p:nvPr>
            <p:ph type="body" sz="quarter" idx="13" hasCustomPrompt="1"/>
          </p:nvPr>
        </p:nvSpPr>
        <p:spPr>
          <a:xfrm>
            <a:off x="8011661" y="5506329"/>
            <a:ext cx="1970539" cy="492443"/>
          </a:xfrm>
        </p:spPr>
        <p:txBody>
          <a:bodyPr wrap="none" anchor="ctr">
            <a:spAutoFit/>
          </a:bodyPr>
          <a:lstStyle>
            <a:lvl1pPr marL="0" indent="0" algn="r">
              <a:buNone/>
              <a:defRPr sz="2000"/>
            </a:lvl1pPr>
          </a:lstStyle>
          <a:p>
            <a:pPr lvl="0"/>
            <a:r>
              <a:rPr lang="en-US" dirty="0"/>
              <a:t>Title / Company</a:t>
            </a: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228601"/>
            <a:ext cx="11430000" cy="68579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8" name="Straight Connector 7">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1524" y="0"/>
            <a:ext cx="12188952" cy="1138773"/>
          </a:xfrm>
          <a:gradFill>
            <a:gsLst>
              <a:gs pos="1000">
                <a:schemeClr val="accent2"/>
              </a:gs>
              <a:gs pos="99000">
                <a:schemeClr val="accent1"/>
              </a:gs>
            </a:gsLst>
            <a:lin ang="2700000" scaled="0"/>
          </a:gradFill>
        </p:spPr>
        <p:txBody>
          <a:bodyPr wrap="square" lIns="457200" tIns="91440" bIns="0">
            <a:noAutofit/>
          </a:bodyPr>
          <a:lstStyle>
            <a:lvl1pPr>
              <a:lnSpc>
                <a:spcPct val="85000"/>
              </a:lnSpc>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a:xfrm>
            <a:off x="381000" y="1371600"/>
            <a:ext cx="114300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tint val="75000"/>
                  </a:schemeClr>
                </a:solidFill>
              </a:defRPr>
            </a:lvl1pPr>
          </a:lstStyle>
          <a:p>
            <a:fld id="{5958763E-B898-436D-883D-03711491D54A}" type="datetimeFigureOut">
              <a:rPr lang="en-US" smtClean="0"/>
              <a:t>3/24/2022</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9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85" r:id="rId29"/>
    <p:sldLayoutId id="2147483686" r:id="rId30"/>
    <p:sldLayoutId id="2147483679" r:id="rId31"/>
    <p:sldLayoutId id="2147483680" r:id="rId32"/>
    <p:sldLayoutId id="2147483682" r:id="rId33"/>
    <p:sldLayoutId id="2147483687" r:id="rId34"/>
    <p:sldLayoutId id="2147483656" r:id="rId35"/>
    <p:sldLayoutId id="2147483657" r:id="rId36"/>
    <p:sldLayoutId id="2147483658" r:id="rId37"/>
    <p:sldLayoutId id="2147483659" r:id="rId38"/>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3"/>
        </a:buClr>
        <a:buSzPct val="80000"/>
        <a:buFont typeface="Wingdings" panose="05000000000000000000" pitchFamily="2" charset="2"/>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hylandtechoutreach.github.io/hackathon" TargetMode="External"/><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mailto:techoutreach@hyland.com" TargetMode="External"/><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8E85-5D4E-4E5D-A40D-8CBC79D2A66F}"/>
              </a:ext>
            </a:extLst>
          </p:cNvPr>
          <p:cNvSpPr>
            <a:spLocks noGrp="1"/>
          </p:cNvSpPr>
          <p:nvPr>
            <p:ph type="ctrTitle"/>
          </p:nvPr>
        </p:nvSpPr>
        <p:spPr/>
        <p:txBody>
          <a:bodyPr>
            <a:normAutofit/>
          </a:bodyPr>
          <a:lstStyle/>
          <a:p>
            <a:r>
              <a:rPr lang="en-US" sz="8800" dirty="0"/>
              <a:t>Intro to Hackathons</a:t>
            </a:r>
          </a:p>
        </p:txBody>
      </p:sp>
      <p:sp>
        <p:nvSpPr>
          <p:cNvPr id="3" name="Subtitle 2">
            <a:extLst>
              <a:ext uri="{FF2B5EF4-FFF2-40B4-BE49-F238E27FC236}">
                <a16:creationId xmlns:a16="http://schemas.microsoft.com/office/drawing/2014/main" id="{52C9BFDF-1890-45AB-9A11-1ECBBA0985B8}"/>
              </a:ext>
            </a:extLst>
          </p:cNvPr>
          <p:cNvSpPr>
            <a:spLocks noGrp="1"/>
          </p:cNvSpPr>
          <p:nvPr>
            <p:ph type="subTitle" idx="1"/>
          </p:nvPr>
        </p:nvSpPr>
        <p:spPr>
          <a:xfrm>
            <a:off x="495299" y="3429000"/>
            <a:ext cx="5431872" cy="553998"/>
          </a:xfrm>
        </p:spPr>
        <p:txBody>
          <a:bodyPr/>
          <a:lstStyle/>
          <a:p>
            <a:r>
              <a:rPr lang="en-US" dirty="0"/>
              <a:t>hackathon tips &amp; tricks</a:t>
            </a:r>
          </a:p>
        </p:txBody>
      </p:sp>
      <p:sp>
        <p:nvSpPr>
          <p:cNvPr id="4" name="Date Placeholder 3">
            <a:extLst>
              <a:ext uri="{FF2B5EF4-FFF2-40B4-BE49-F238E27FC236}">
                <a16:creationId xmlns:a16="http://schemas.microsoft.com/office/drawing/2014/main" id="{E14AC05D-E24B-45B5-97CB-2B89356B5641}"/>
              </a:ext>
            </a:extLst>
          </p:cNvPr>
          <p:cNvSpPr>
            <a:spLocks noGrp="1"/>
          </p:cNvSpPr>
          <p:nvPr>
            <p:ph type="dt" sz="half" idx="10"/>
          </p:nvPr>
        </p:nvSpPr>
        <p:spPr/>
        <p:txBody>
          <a:bodyPr/>
          <a:lstStyle/>
          <a:p>
            <a:endParaRPr lang="en-US" dirty="0"/>
          </a:p>
        </p:txBody>
      </p:sp>
      <p:sp>
        <p:nvSpPr>
          <p:cNvPr id="7" name="Text Placeholder 6">
            <a:extLst>
              <a:ext uri="{FF2B5EF4-FFF2-40B4-BE49-F238E27FC236}">
                <a16:creationId xmlns:a16="http://schemas.microsoft.com/office/drawing/2014/main" id="{61981E22-89E0-4936-AB6F-37BB46E9984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872174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8E50-D639-4F51-A786-01084FFEC104}"/>
              </a:ext>
            </a:extLst>
          </p:cNvPr>
          <p:cNvSpPr>
            <a:spLocks noGrp="1"/>
          </p:cNvSpPr>
          <p:nvPr>
            <p:ph type="title"/>
          </p:nvPr>
        </p:nvSpPr>
        <p:spPr/>
        <p:txBody>
          <a:bodyPr/>
          <a:lstStyle/>
          <a:p>
            <a:r>
              <a:rPr lang="en-US" dirty="0"/>
              <a:t>How to decide on a project</a:t>
            </a:r>
          </a:p>
        </p:txBody>
      </p:sp>
      <p:sp>
        <p:nvSpPr>
          <p:cNvPr id="3" name="Content Placeholder 2">
            <a:extLst>
              <a:ext uri="{FF2B5EF4-FFF2-40B4-BE49-F238E27FC236}">
                <a16:creationId xmlns:a16="http://schemas.microsoft.com/office/drawing/2014/main" id="{5269CF7A-4AEE-41BB-BD78-4E8ACFAE9FF0}"/>
              </a:ext>
            </a:extLst>
          </p:cNvPr>
          <p:cNvSpPr>
            <a:spLocks noGrp="1"/>
          </p:cNvSpPr>
          <p:nvPr>
            <p:ph idx="1"/>
          </p:nvPr>
        </p:nvSpPr>
        <p:spPr>
          <a:xfrm>
            <a:off x="381000" y="1371600"/>
            <a:ext cx="11430000" cy="3200400"/>
          </a:xfrm>
        </p:spPr>
        <p:txBody>
          <a:bodyPr/>
          <a:lstStyle/>
          <a:p>
            <a:r>
              <a:rPr lang="en-US" dirty="0"/>
              <a:t>Try to think of a problem that exists, and find a software solution</a:t>
            </a:r>
          </a:p>
          <a:p>
            <a:r>
              <a:rPr lang="en-US" dirty="0"/>
              <a:t>Explore a new technology by building something with it</a:t>
            </a:r>
          </a:p>
          <a:p>
            <a:r>
              <a:rPr lang="en-US" dirty="0"/>
              <a:t>Think of something that </a:t>
            </a:r>
            <a:r>
              <a:rPr lang="en-US" i="1" dirty="0"/>
              <a:t>you</a:t>
            </a:r>
            <a:r>
              <a:rPr lang="en-US" dirty="0"/>
              <a:t> want to exist, and bring it to life!</a:t>
            </a:r>
          </a:p>
          <a:p>
            <a:endParaRPr lang="en-US" sz="400" dirty="0"/>
          </a:p>
          <a:p>
            <a:pPr marL="0" indent="0" algn="ctr">
              <a:buNone/>
            </a:pPr>
            <a:r>
              <a:rPr lang="en-US" sz="3600" b="1" u="sng" dirty="0"/>
              <a:t>Ideas</a:t>
            </a:r>
            <a:endParaRPr lang="en-US" b="1" u="sng" dirty="0"/>
          </a:p>
          <a:p>
            <a:pPr marL="0" indent="0">
              <a:buNone/>
            </a:pPr>
            <a:endParaRPr lang="en-US" dirty="0"/>
          </a:p>
        </p:txBody>
      </p:sp>
      <p:sp>
        <p:nvSpPr>
          <p:cNvPr id="4" name="Rectangle 3">
            <a:extLst>
              <a:ext uri="{FF2B5EF4-FFF2-40B4-BE49-F238E27FC236}">
                <a16:creationId xmlns:a16="http://schemas.microsoft.com/office/drawing/2014/main" id="{8018637B-2C44-4E58-A369-FF6CD9B04FCA}"/>
              </a:ext>
            </a:extLst>
          </p:cNvPr>
          <p:cNvSpPr/>
          <p:nvPr/>
        </p:nvSpPr>
        <p:spPr bwMode="auto">
          <a:xfrm>
            <a:off x="1220561" y="5521644"/>
            <a:ext cx="3086100" cy="800100"/>
          </a:xfrm>
          <a:prstGeom prst="rect">
            <a:avLst/>
          </a:prstGeom>
          <a:solidFill>
            <a:schemeClr val="accent1">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Social Media App</a:t>
            </a:r>
            <a:endParaRPr lang="en-US" sz="1600"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5CD9495-FA9D-4B26-96B7-D8EE406F2ACA}"/>
              </a:ext>
            </a:extLst>
          </p:cNvPr>
          <p:cNvSpPr/>
          <p:nvPr/>
        </p:nvSpPr>
        <p:spPr bwMode="auto">
          <a:xfrm>
            <a:off x="1409700" y="4176872"/>
            <a:ext cx="3160939" cy="800100"/>
          </a:xfrm>
          <a:prstGeom prst="rect">
            <a:avLst/>
          </a:prstGeom>
          <a:solidFill>
            <a:schemeClr val="accent2">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Website/Web App</a:t>
            </a:r>
            <a:endParaRPr lang="en-US" sz="16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7D80DF0-1914-4745-B08E-0A4C54BEC258}"/>
              </a:ext>
            </a:extLst>
          </p:cNvPr>
          <p:cNvSpPr/>
          <p:nvPr/>
        </p:nvSpPr>
        <p:spPr bwMode="auto">
          <a:xfrm>
            <a:off x="5335361" y="5580064"/>
            <a:ext cx="1894054" cy="800100"/>
          </a:xfrm>
          <a:prstGeom prst="rect">
            <a:avLst/>
          </a:prstGeom>
          <a:solidFill>
            <a:srgbClr val="FF8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Game</a:t>
            </a:r>
            <a:endParaRPr lang="en-US" sz="1600" dirty="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C24E8B6-4694-4D8B-816B-A4D9F048E327}"/>
              </a:ext>
            </a:extLst>
          </p:cNvPr>
          <p:cNvSpPr/>
          <p:nvPr/>
        </p:nvSpPr>
        <p:spPr bwMode="auto">
          <a:xfrm>
            <a:off x="8421461" y="5308600"/>
            <a:ext cx="1894054" cy="800100"/>
          </a:xfrm>
          <a:prstGeom prst="rect">
            <a:avLst/>
          </a:prstGeom>
          <a:solidFill>
            <a:srgbClr val="E95EB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A.I.</a:t>
            </a:r>
            <a:endParaRPr lang="en-US" sz="16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304F5A9-80BA-4409-9B0C-95D592A85B0B}"/>
              </a:ext>
            </a:extLst>
          </p:cNvPr>
          <p:cNvSpPr/>
          <p:nvPr/>
        </p:nvSpPr>
        <p:spPr bwMode="auto">
          <a:xfrm>
            <a:off x="4953000" y="4343400"/>
            <a:ext cx="1894054" cy="800100"/>
          </a:xfrm>
          <a:prstGeom prst="rect">
            <a:avLst/>
          </a:prstGeom>
          <a:solidFill>
            <a:srgbClr val="56565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VR / AR</a:t>
            </a:r>
            <a:endParaRPr lang="en-US" sz="1600" dirty="0">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6B73032-C723-45BA-AA0B-6F63CE8AF788}"/>
              </a:ext>
            </a:extLst>
          </p:cNvPr>
          <p:cNvSpPr/>
          <p:nvPr/>
        </p:nvSpPr>
        <p:spPr bwMode="auto">
          <a:xfrm>
            <a:off x="7735661" y="4157822"/>
            <a:ext cx="2245269" cy="800100"/>
          </a:xfrm>
          <a:prstGeom prst="rect">
            <a:avLst/>
          </a:prstGeom>
          <a:solidFill>
            <a:srgbClr val="7030A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Blockchain</a:t>
            </a:r>
            <a:endParaRPr lang="en-US" sz="16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64942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5E1F-C0A0-494A-9078-2B8E65E38AD8}"/>
              </a:ext>
            </a:extLst>
          </p:cNvPr>
          <p:cNvSpPr>
            <a:spLocks noGrp="1"/>
          </p:cNvSpPr>
          <p:nvPr>
            <p:ph type="title"/>
          </p:nvPr>
        </p:nvSpPr>
        <p:spPr/>
        <p:txBody>
          <a:bodyPr/>
          <a:lstStyle/>
          <a:p>
            <a:r>
              <a:rPr lang="en-US" dirty="0"/>
              <a:t>Focusing on an M.V.P.</a:t>
            </a:r>
          </a:p>
        </p:txBody>
      </p:sp>
      <p:sp>
        <p:nvSpPr>
          <p:cNvPr id="3" name="Content Placeholder 2">
            <a:extLst>
              <a:ext uri="{FF2B5EF4-FFF2-40B4-BE49-F238E27FC236}">
                <a16:creationId xmlns:a16="http://schemas.microsoft.com/office/drawing/2014/main" id="{44061B48-E67D-4CEB-B20F-BA467D72EA94}"/>
              </a:ext>
            </a:extLst>
          </p:cNvPr>
          <p:cNvSpPr>
            <a:spLocks noGrp="1"/>
          </p:cNvSpPr>
          <p:nvPr>
            <p:ph idx="1"/>
          </p:nvPr>
        </p:nvSpPr>
        <p:spPr>
          <a:xfrm>
            <a:off x="6206182" y="1143000"/>
            <a:ext cx="5604818" cy="5257800"/>
          </a:xfrm>
        </p:spPr>
        <p:txBody>
          <a:bodyPr/>
          <a:lstStyle/>
          <a:p>
            <a:pPr marL="0" indent="0" algn="ctr">
              <a:buNone/>
            </a:pPr>
            <a:r>
              <a:rPr lang="en-US" b="1" u="sng" dirty="0"/>
              <a:t>M</a:t>
            </a:r>
            <a:r>
              <a:rPr lang="en-US" u="sng" dirty="0"/>
              <a:t>inimum </a:t>
            </a:r>
            <a:r>
              <a:rPr lang="en-US" b="1" u="sng" dirty="0"/>
              <a:t>V</a:t>
            </a:r>
            <a:r>
              <a:rPr lang="en-US" u="sng" dirty="0"/>
              <a:t>iable </a:t>
            </a:r>
            <a:r>
              <a:rPr lang="en-US" b="1" u="sng" dirty="0"/>
              <a:t>P</a:t>
            </a:r>
            <a:r>
              <a:rPr lang="en-US" u="sng" dirty="0"/>
              <a:t>roduct</a:t>
            </a:r>
          </a:p>
          <a:p>
            <a:pPr marL="0" indent="0" algn="ctr">
              <a:buNone/>
            </a:pPr>
            <a:r>
              <a:rPr lang="en-US" i="1" dirty="0">
                <a:solidFill>
                  <a:srgbClr val="4D5156"/>
                </a:solidFill>
                <a:latin typeface="Roboto"/>
              </a:rPr>
              <a:t>A</a:t>
            </a:r>
            <a:r>
              <a:rPr lang="en-US" b="0" i="1" dirty="0">
                <a:solidFill>
                  <a:srgbClr val="4D5156"/>
                </a:solidFill>
                <a:effectLst/>
                <a:latin typeface="Roboto"/>
              </a:rPr>
              <a:t> version of a product with just enough features to be usable</a:t>
            </a:r>
          </a:p>
          <a:p>
            <a:pPr marL="0" indent="0">
              <a:buNone/>
            </a:pPr>
            <a:endParaRPr lang="en-US" i="1" dirty="0">
              <a:solidFill>
                <a:srgbClr val="4D5156"/>
              </a:solidFill>
              <a:latin typeface="Roboto"/>
            </a:endParaRPr>
          </a:p>
          <a:p>
            <a:r>
              <a:rPr lang="en-US" dirty="0">
                <a:solidFill>
                  <a:srgbClr val="4D5156"/>
                </a:solidFill>
                <a:latin typeface="Roboto"/>
              </a:rPr>
              <a:t>Figure out the highest </a:t>
            </a:r>
            <a:r>
              <a:rPr lang="en-US" b="1" dirty="0">
                <a:solidFill>
                  <a:srgbClr val="4D5156"/>
                </a:solidFill>
                <a:latin typeface="Roboto"/>
              </a:rPr>
              <a:t>priority</a:t>
            </a:r>
            <a:r>
              <a:rPr lang="en-US" dirty="0">
                <a:solidFill>
                  <a:srgbClr val="4D5156"/>
                </a:solidFill>
                <a:latin typeface="Roboto"/>
              </a:rPr>
              <a:t> features, and work on those</a:t>
            </a:r>
          </a:p>
          <a:p>
            <a:r>
              <a:rPr lang="en-US" dirty="0">
                <a:solidFill>
                  <a:srgbClr val="4D5156"/>
                </a:solidFill>
                <a:latin typeface="Roboto"/>
              </a:rPr>
              <a:t>Create something </a:t>
            </a:r>
            <a:r>
              <a:rPr lang="en-US" b="1" dirty="0">
                <a:solidFill>
                  <a:srgbClr val="4D5156"/>
                </a:solidFill>
                <a:latin typeface="Roboto"/>
              </a:rPr>
              <a:t>demo-able</a:t>
            </a:r>
            <a:r>
              <a:rPr lang="en-US" dirty="0">
                <a:solidFill>
                  <a:srgbClr val="4D5156"/>
                </a:solidFill>
                <a:latin typeface="Roboto"/>
              </a:rPr>
              <a:t>, even if it’s not releasable</a:t>
            </a:r>
          </a:p>
          <a:p>
            <a:r>
              <a:rPr lang="en-US" dirty="0">
                <a:solidFill>
                  <a:srgbClr val="4D5156"/>
                </a:solidFill>
                <a:latin typeface="Roboto"/>
              </a:rPr>
              <a:t>Focus on what’s </a:t>
            </a:r>
            <a:r>
              <a:rPr lang="en-US" b="1" dirty="0">
                <a:solidFill>
                  <a:srgbClr val="4D5156"/>
                </a:solidFill>
                <a:latin typeface="Roboto"/>
              </a:rPr>
              <a:t>interesting</a:t>
            </a:r>
            <a:endParaRPr lang="en-US" dirty="0">
              <a:solidFill>
                <a:srgbClr val="4D5156"/>
              </a:solidFill>
              <a:latin typeface="Roboto"/>
            </a:endParaRPr>
          </a:p>
          <a:p>
            <a:endParaRPr lang="en-US" dirty="0"/>
          </a:p>
        </p:txBody>
      </p:sp>
      <p:pic>
        <p:nvPicPr>
          <p:cNvPr id="2050" name="Picture 2" descr="Image result for you da real mvp">
            <a:extLst>
              <a:ext uri="{FF2B5EF4-FFF2-40B4-BE49-F238E27FC236}">
                <a16:creationId xmlns:a16="http://schemas.microsoft.com/office/drawing/2014/main" id="{AD5595D3-9823-41ED-A65A-C489B8214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81000" y="1143000"/>
            <a:ext cx="5648522"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53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0209-A993-4A3B-8003-27EEFCE45BB6}"/>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067743EA-D28D-459E-A804-41219011115A}"/>
              </a:ext>
            </a:extLst>
          </p:cNvPr>
          <p:cNvSpPr>
            <a:spLocks noGrp="1"/>
          </p:cNvSpPr>
          <p:nvPr>
            <p:ph idx="1"/>
          </p:nvPr>
        </p:nvSpPr>
        <p:spPr>
          <a:xfrm>
            <a:off x="4152900" y="1529465"/>
            <a:ext cx="7677150" cy="5029200"/>
          </a:xfrm>
        </p:spPr>
        <p:txBody>
          <a:bodyPr/>
          <a:lstStyle/>
          <a:p>
            <a:r>
              <a:rPr lang="en-US" sz="3600" b="1" u="sng" dirty="0"/>
              <a:t>Scope</a:t>
            </a:r>
            <a:r>
              <a:rPr lang="en-US" sz="3600" dirty="0"/>
              <a:t> – the amount of </a:t>
            </a:r>
            <a:r>
              <a:rPr lang="en-US" sz="3600" b="1" dirty="0"/>
              <a:t>work</a:t>
            </a:r>
            <a:r>
              <a:rPr lang="en-US" sz="3600" dirty="0"/>
              <a:t> needed to complete a project</a:t>
            </a:r>
          </a:p>
          <a:p>
            <a:endParaRPr lang="en-US" sz="1400" dirty="0"/>
          </a:p>
          <a:p>
            <a:r>
              <a:rPr lang="en-US" sz="3600" dirty="0"/>
              <a:t>Make sure your aspirations are not too ambitious – decide which features are </a:t>
            </a:r>
            <a:r>
              <a:rPr lang="en-US" sz="3600" b="1" dirty="0"/>
              <a:t>doable</a:t>
            </a:r>
          </a:p>
          <a:p>
            <a:endParaRPr lang="en-US" sz="1400" b="1" dirty="0"/>
          </a:p>
          <a:p>
            <a:r>
              <a:rPr lang="en-US" sz="3600" dirty="0"/>
              <a:t>Speed things up by using </a:t>
            </a:r>
            <a:r>
              <a:rPr lang="en-US" sz="3600" b="1" dirty="0"/>
              <a:t>existing libraries</a:t>
            </a:r>
            <a:r>
              <a:rPr lang="en-US" sz="3600" dirty="0"/>
              <a:t> when possible</a:t>
            </a:r>
          </a:p>
          <a:p>
            <a:endParaRPr lang="en-US" sz="4000" dirty="0"/>
          </a:p>
        </p:txBody>
      </p:sp>
      <p:sp>
        <p:nvSpPr>
          <p:cNvPr id="6" name="TextBox 5">
            <a:extLst>
              <a:ext uri="{FF2B5EF4-FFF2-40B4-BE49-F238E27FC236}">
                <a16:creationId xmlns:a16="http://schemas.microsoft.com/office/drawing/2014/main" id="{E4BEEA09-91BA-48CA-A4BF-B158C80D8183}"/>
              </a:ext>
            </a:extLst>
          </p:cNvPr>
          <p:cNvSpPr txBox="1"/>
          <p:nvPr/>
        </p:nvSpPr>
        <p:spPr>
          <a:xfrm>
            <a:off x="361950" y="1529465"/>
            <a:ext cx="3429000" cy="1680460"/>
          </a:xfrm>
          <a:prstGeom prst="rect">
            <a:avLst/>
          </a:prstGeom>
          <a:noFill/>
        </p:spPr>
        <p:txBody>
          <a:bodyPr wrap="square" lIns="91440" tIns="91440" rIns="91440" bIns="91440" rtlCol="0" anchor="t">
            <a:spAutoFit/>
          </a:bodyPr>
          <a:lstStyle/>
          <a:p>
            <a:pPr algn="ctr">
              <a:lnSpc>
                <a:spcPct val="90000"/>
              </a:lnSpc>
              <a:spcAft>
                <a:spcPts val="600"/>
              </a:spcAft>
            </a:pPr>
            <a:r>
              <a:rPr lang="en-US" sz="3600" dirty="0"/>
              <a:t>What can you finish before the deadline? </a:t>
            </a:r>
          </a:p>
        </p:txBody>
      </p:sp>
      <p:pic>
        <p:nvPicPr>
          <p:cNvPr id="5" name="Picture 4">
            <a:extLst>
              <a:ext uri="{FF2B5EF4-FFF2-40B4-BE49-F238E27FC236}">
                <a16:creationId xmlns:a16="http://schemas.microsoft.com/office/drawing/2014/main" id="{1007D918-B81A-445F-953A-E5AA601F91A2}"/>
              </a:ext>
            </a:extLst>
          </p:cNvPr>
          <p:cNvPicPr>
            <a:picLocks noChangeAspect="1"/>
          </p:cNvPicPr>
          <p:nvPr/>
        </p:nvPicPr>
        <p:blipFill>
          <a:blip r:embed="rId3"/>
          <a:stretch>
            <a:fillRect/>
          </a:stretch>
        </p:blipFill>
        <p:spPr>
          <a:xfrm>
            <a:off x="1069512" y="4004130"/>
            <a:ext cx="2109399" cy="1950889"/>
          </a:xfrm>
          <a:prstGeom prst="rect">
            <a:avLst/>
          </a:prstGeom>
        </p:spPr>
      </p:pic>
      <p:pic>
        <p:nvPicPr>
          <p:cNvPr id="9" name="Picture 8">
            <a:extLst>
              <a:ext uri="{FF2B5EF4-FFF2-40B4-BE49-F238E27FC236}">
                <a16:creationId xmlns:a16="http://schemas.microsoft.com/office/drawing/2014/main" id="{81232BE7-CFAF-480E-A9E1-EC795A826E9A}"/>
              </a:ext>
            </a:extLst>
          </p:cNvPr>
          <p:cNvPicPr>
            <a:picLocks noChangeAspect="1"/>
          </p:cNvPicPr>
          <p:nvPr/>
        </p:nvPicPr>
        <p:blipFill>
          <a:blip r:embed="rId4"/>
          <a:stretch>
            <a:fillRect/>
          </a:stretch>
        </p:blipFill>
        <p:spPr>
          <a:xfrm>
            <a:off x="1066800" y="4000500"/>
            <a:ext cx="2109399" cy="1950889"/>
          </a:xfrm>
          <a:prstGeom prst="rect">
            <a:avLst/>
          </a:prstGeom>
        </p:spPr>
      </p:pic>
      <p:pic>
        <p:nvPicPr>
          <p:cNvPr id="10" name="Picture 9">
            <a:extLst>
              <a:ext uri="{FF2B5EF4-FFF2-40B4-BE49-F238E27FC236}">
                <a16:creationId xmlns:a16="http://schemas.microsoft.com/office/drawing/2014/main" id="{60FF9F74-4363-42FA-8ADD-EBED9F1E1FDB}"/>
              </a:ext>
            </a:extLst>
          </p:cNvPr>
          <p:cNvPicPr>
            <a:picLocks noChangeAspect="1"/>
          </p:cNvPicPr>
          <p:nvPr/>
        </p:nvPicPr>
        <p:blipFill>
          <a:blip r:embed="rId5"/>
          <a:stretch>
            <a:fillRect/>
          </a:stretch>
        </p:blipFill>
        <p:spPr>
          <a:xfrm>
            <a:off x="1066800" y="4000500"/>
            <a:ext cx="2109399" cy="1950889"/>
          </a:xfrm>
          <a:prstGeom prst="rect">
            <a:avLst/>
          </a:prstGeom>
        </p:spPr>
      </p:pic>
      <p:pic>
        <p:nvPicPr>
          <p:cNvPr id="11" name="Picture 10">
            <a:extLst>
              <a:ext uri="{FF2B5EF4-FFF2-40B4-BE49-F238E27FC236}">
                <a16:creationId xmlns:a16="http://schemas.microsoft.com/office/drawing/2014/main" id="{031FFA53-6960-488F-998C-77434B757B17}"/>
              </a:ext>
            </a:extLst>
          </p:cNvPr>
          <p:cNvPicPr>
            <a:picLocks noChangeAspect="1"/>
          </p:cNvPicPr>
          <p:nvPr/>
        </p:nvPicPr>
        <p:blipFill>
          <a:blip r:embed="rId6"/>
          <a:stretch>
            <a:fillRect/>
          </a:stretch>
        </p:blipFill>
        <p:spPr>
          <a:xfrm>
            <a:off x="1066800" y="4000500"/>
            <a:ext cx="2109399" cy="1950889"/>
          </a:xfrm>
          <a:prstGeom prst="rect">
            <a:avLst/>
          </a:prstGeom>
        </p:spPr>
      </p:pic>
      <p:pic>
        <p:nvPicPr>
          <p:cNvPr id="12" name="Picture 11">
            <a:extLst>
              <a:ext uri="{FF2B5EF4-FFF2-40B4-BE49-F238E27FC236}">
                <a16:creationId xmlns:a16="http://schemas.microsoft.com/office/drawing/2014/main" id="{B67D3E3E-576E-4366-A4E6-8B67344EE266}"/>
              </a:ext>
            </a:extLst>
          </p:cNvPr>
          <p:cNvPicPr>
            <a:picLocks noChangeAspect="1"/>
          </p:cNvPicPr>
          <p:nvPr/>
        </p:nvPicPr>
        <p:blipFill>
          <a:blip r:embed="rId7"/>
          <a:stretch>
            <a:fillRect/>
          </a:stretch>
        </p:blipFill>
        <p:spPr>
          <a:xfrm>
            <a:off x="1066800" y="4000500"/>
            <a:ext cx="2109399" cy="1950889"/>
          </a:xfrm>
          <a:prstGeom prst="rect">
            <a:avLst/>
          </a:prstGeom>
        </p:spPr>
      </p:pic>
      <p:pic>
        <p:nvPicPr>
          <p:cNvPr id="13" name="Picture 12">
            <a:extLst>
              <a:ext uri="{FF2B5EF4-FFF2-40B4-BE49-F238E27FC236}">
                <a16:creationId xmlns:a16="http://schemas.microsoft.com/office/drawing/2014/main" id="{16A7F306-EE35-4715-8819-3F948D0795CC}"/>
              </a:ext>
            </a:extLst>
          </p:cNvPr>
          <p:cNvPicPr>
            <a:picLocks noChangeAspect="1"/>
          </p:cNvPicPr>
          <p:nvPr/>
        </p:nvPicPr>
        <p:blipFill>
          <a:blip r:embed="rId8"/>
          <a:stretch>
            <a:fillRect/>
          </a:stretch>
        </p:blipFill>
        <p:spPr>
          <a:xfrm>
            <a:off x="1066800" y="4000500"/>
            <a:ext cx="2109399" cy="1950889"/>
          </a:xfrm>
          <a:prstGeom prst="rect">
            <a:avLst/>
          </a:prstGeom>
        </p:spPr>
      </p:pic>
      <p:pic>
        <p:nvPicPr>
          <p:cNvPr id="14" name="Picture 13">
            <a:extLst>
              <a:ext uri="{FF2B5EF4-FFF2-40B4-BE49-F238E27FC236}">
                <a16:creationId xmlns:a16="http://schemas.microsoft.com/office/drawing/2014/main" id="{08756717-7B5B-4FDA-98A2-C96658BE8021}"/>
              </a:ext>
            </a:extLst>
          </p:cNvPr>
          <p:cNvPicPr>
            <a:picLocks noChangeAspect="1"/>
          </p:cNvPicPr>
          <p:nvPr/>
        </p:nvPicPr>
        <p:blipFill>
          <a:blip r:embed="rId9"/>
          <a:stretch>
            <a:fillRect/>
          </a:stretch>
        </p:blipFill>
        <p:spPr>
          <a:xfrm>
            <a:off x="1066800" y="4000500"/>
            <a:ext cx="2109399" cy="1950889"/>
          </a:xfrm>
          <a:prstGeom prst="rect">
            <a:avLst/>
          </a:prstGeom>
        </p:spPr>
      </p:pic>
      <p:pic>
        <p:nvPicPr>
          <p:cNvPr id="15" name="Picture 14">
            <a:extLst>
              <a:ext uri="{FF2B5EF4-FFF2-40B4-BE49-F238E27FC236}">
                <a16:creationId xmlns:a16="http://schemas.microsoft.com/office/drawing/2014/main" id="{AB5155C4-71D0-4C61-BDB6-B12F1BF491FC}"/>
              </a:ext>
            </a:extLst>
          </p:cNvPr>
          <p:cNvPicPr>
            <a:picLocks noChangeAspect="1"/>
          </p:cNvPicPr>
          <p:nvPr/>
        </p:nvPicPr>
        <p:blipFill>
          <a:blip r:embed="rId10"/>
          <a:stretch>
            <a:fillRect/>
          </a:stretch>
        </p:blipFill>
        <p:spPr>
          <a:xfrm>
            <a:off x="1066800" y="4000500"/>
            <a:ext cx="2109399" cy="1950889"/>
          </a:xfrm>
          <a:prstGeom prst="rect">
            <a:avLst/>
          </a:prstGeom>
        </p:spPr>
      </p:pic>
      <p:pic>
        <p:nvPicPr>
          <p:cNvPr id="16" name="Picture 15">
            <a:extLst>
              <a:ext uri="{FF2B5EF4-FFF2-40B4-BE49-F238E27FC236}">
                <a16:creationId xmlns:a16="http://schemas.microsoft.com/office/drawing/2014/main" id="{617E18DB-E07A-473B-8B0A-0BBE264B3360}"/>
              </a:ext>
            </a:extLst>
          </p:cNvPr>
          <p:cNvPicPr>
            <a:picLocks noChangeAspect="1"/>
          </p:cNvPicPr>
          <p:nvPr/>
        </p:nvPicPr>
        <p:blipFill>
          <a:blip r:embed="rId11"/>
          <a:stretch>
            <a:fillRect/>
          </a:stretch>
        </p:blipFill>
        <p:spPr>
          <a:xfrm>
            <a:off x="1066800" y="4000500"/>
            <a:ext cx="2109399" cy="1950889"/>
          </a:xfrm>
          <a:prstGeom prst="rect">
            <a:avLst/>
          </a:prstGeom>
        </p:spPr>
      </p:pic>
      <p:pic>
        <p:nvPicPr>
          <p:cNvPr id="1026" name="Picture 2" descr="Image result for scope">
            <a:extLst>
              <a:ext uri="{FF2B5EF4-FFF2-40B4-BE49-F238E27FC236}">
                <a16:creationId xmlns:a16="http://schemas.microsoft.com/office/drawing/2014/main" id="{5FCFF0E2-E5AE-4886-948B-4E1DB2A9C7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950" y="3200400"/>
            <a:ext cx="3429000" cy="3429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39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50"/>
                            </p:stCondLst>
                            <p:childTnLst>
                              <p:par>
                                <p:cTn id="9" presetID="10" presetClass="entr" presetSubtype="0" fill="hold" nodeType="afterEffect">
                                  <p:stCondLst>
                                    <p:cond delay="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
                                        <p:tgtEl>
                                          <p:spTgt spid="15"/>
                                        </p:tgtEl>
                                      </p:cBhvr>
                                    </p:animEffect>
                                  </p:childTnLst>
                                </p:cTn>
                              </p:par>
                              <p:par>
                                <p:cTn id="12" presetID="10" presetClass="exit" presetSubtype="0" fill="hold" nodeType="withEffect">
                                  <p:stCondLst>
                                    <p:cond delay="50"/>
                                  </p:stCondLst>
                                  <p:childTnLst>
                                    <p:animEffect transition="out" filter="fade">
                                      <p:cBhvr>
                                        <p:cTn id="13" dur="10"/>
                                        <p:tgtEl>
                                          <p:spTgt spid="16"/>
                                        </p:tgtEl>
                                      </p:cBhvr>
                                    </p:animEffect>
                                    <p:set>
                                      <p:cBhvr>
                                        <p:cTn id="14" dur="1" fill="hold">
                                          <p:stCondLst>
                                            <p:cond delay="9"/>
                                          </p:stCondLst>
                                        </p:cTn>
                                        <p:tgtEl>
                                          <p:spTgt spid="16"/>
                                        </p:tgtEl>
                                        <p:attrNameLst>
                                          <p:attrName>style.visibility</p:attrName>
                                        </p:attrNameLst>
                                      </p:cBhvr>
                                      <p:to>
                                        <p:strVal val="hidden"/>
                                      </p:to>
                                    </p:set>
                                  </p:childTnLst>
                                </p:cTn>
                              </p:par>
                            </p:childTnLst>
                          </p:cTn>
                        </p:par>
                        <p:par>
                          <p:cTn id="15" fill="hold">
                            <p:stCondLst>
                              <p:cond delay="1110"/>
                            </p:stCondLst>
                            <p:childTnLst>
                              <p:par>
                                <p:cTn id="16" presetID="10" presetClass="entr" presetSubtype="0" fill="hold" nodeType="afterEffect">
                                  <p:stCondLst>
                                    <p:cond delay="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
                                        <p:tgtEl>
                                          <p:spTgt spid="14"/>
                                        </p:tgtEl>
                                      </p:cBhvr>
                                    </p:animEffect>
                                  </p:childTnLst>
                                </p:cTn>
                              </p:par>
                              <p:par>
                                <p:cTn id="19" presetID="10" presetClass="exit" presetSubtype="0" fill="hold" nodeType="withEffect">
                                  <p:stCondLst>
                                    <p:cond delay="50"/>
                                  </p:stCondLst>
                                  <p:childTnLst>
                                    <p:animEffect transition="out" filter="fade">
                                      <p:cBhvr>
                                        <p:cTn id="20" dur="10"/>
                                        <p:tgtEl>
                                          <p:spTgt spid="15"/>
                                        </p:tgtEl>
                                      </p:cBhvr>
                                    </p:animEffect>
                                    <p:set>
                                      <p:cBhvr>
                                        <p:cTn id="21" dur="1" fill="hold">
                                          <p:stCondLst>
                                            <p:cond delay="9"/>
                                          </p:stCondLst>
                                        </p:cTn>
                                        <p:tgtEl>
                                          <p:spTgt spid="15"/>
                                        </p:tgtEl>
                                        <p:attrNameLst>
                                          <p:attrName>style.visibility</p:attrName>
                                        </p:attrNameLst>
                                      </p:cBhvr>
                                      <p:to>
                                        <p:strVal val="hidden"/>
                                      </p:to>
                                    </p:set>
                                  </p:childTnLst>
                                </p:cTn>
                              </p:par>
                            </p:childTnLst>
                          </p:cTn>
                        </p:par>
                        <p:par>
                          <p:cTn id="22" fill="hold">
                            <p:stCondLst>
                              <p:cond delay="1170"/>
                            </p:stCondLst>
                            <p:childTnLst>
                              <p:par>
                                <p:cTn id="23" presetID="10" presetClass="entr" presetSubtype="0" fill="hold" nodeType="afterEffect">
                                  <p:stCondLst>
                                    <p:cond delay="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
                                        <p:tgtEl>
                                          <p:spTgt spid="13"/>
                                        </p:tgtEl>
                                      </p:cBhvr>
                                    </p:animEffect>
                                  </p:childTnLst>
                                </p:cTn>
                              </p:par>
                              <p:par>
                                <p:cTn id="26" presetID="10" presetClass="exit" presetSubtype="0" fill="hold" nodeType="withEffect">
                                  <p:stCondLst>
                                    <p:cond delay="50"/>
                                  </p:stCondLst>
                                  <p:childTnLst>
                                    <p:animEffect transition="out" filter="fade">
                                      <p:cBhvr>
                                        <p:cTn id="27" dur="10"/>
                                        <p:tgtEl>
                                          <p:spTgt spid="14"/>
                                        </p:tgtEl>
                                      </p:cBhvr>
                                    </p:animEffect>
                                    <p:set>
                                      <p:cBhvr>
                                        <p:cTn id="28" dur="1" fill="hold">
                                          <p:stCondLst>
                                            <p:cond delay="9"/>
                                          </p:stCondLst>
                                        </p:cTn>
                                        <p:tgtEl>
                                          <p:spTgt spid="14"/>
                                        </p:tgtEl>
                                        <p:attrNameLst>
                                          <p:attrName>style.visibility</p:attrName>
                                        </p:attrNameLst>
                                      </p:cBhvr>
                                      <p:to>
                                        <p:strVal val="hidden"/>
                                      </p:to>
                                    </p:set>
                                  </p:childTnLst>
                                </p:cTn>
                              </p:par>
                            </p:childTnLst>
                          </p:cTn>
                        </p:par>
                        <p:par>
                          <p:cTn id="29" fill="hold">
                            <p:stCondLst>
                              <p:cond delay="1230"/>
                            </p:stCondLst>
                            <p:childTnLst>
                              <p:par>
                                <p:cTn id="30" presetID="10" presetClass="entr" presetSubtype="0" fill="hold" nodeType="afterEffect">
                                  <p:stCondLst>
                                    <p:cond delay="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
                                        <p:tgtEl>
                                          <p:spTgt spid="12"/>
                                        </p:tgtEl>
                                      </p:cBhvr>
                                    </p:animEffect>
                                  </p:childTnLst>
                                </p:cTn>
                              </p:par>
                              <p:par>
                                <p:cTn id="33" presetID="10" presetClass="exit" presetSubtype="0" fill="hold" nodeType="withEffect">
                                  <p:stCondLst>
                                    <p:cond delay="50"/>
                                  </p:stCondLst>
                                  <p:childTnLst>
                                    <p:animEffect transition="out" filter="fade">
                                      <p:cBhvr>
                                        <p:cTn id="34" dur="10"/>
                                        <p:tgtEl>
                                          <p:spTgt spid="13"/>
                                        </p:tgtEl>
                                      </p:cBhvr>
                                    </p:animEffect>
                                    <p:set>
                                      <p:cBhvr>
                                        <p:cTn id="35" dur="1" fill="hold">
                                          <p:stCondLst>
                                            <p:cond delay="9"/>
                                          </p:stCondLst>
                                        </p:cTn>
                                        <p:tgtEl>
                                          <p:spTgt spid="13"/>
                                        </p:tgtEl>
                                        <p:attrNameLst>
                                          <p:attrName>style.visibility</p:attrName>
                                        </p:attrNameLst>
                                      </p:cBhvr>
                                      <p:to>
                                        <p:strVal val="hidden"/>
                                      </p:to>
                                    </p:set>
                                  </p:childTnLst>
                                </p:cTn>
                              </p:par>
                            </p:childTnLst>
                          </p:cTn>
                        </p:par>
                        <p:par>
                          <p:cTn id="36" fill="hold">
                            <p:stCondLst>
                              <p:cond delay="1290"/>
                            </p:stCondLst>
                            <p:childTnLst>
                              <p:par>
                                <p:cTn id="37" presetID="10" presetClass="entr" presetSubtype="0" fill="hold" nodeType="afterEffect">
                                  <p:stCondLst>
                                    <p:cond delay="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
                                        <p:tgtEl>
                                          <p:spTgt spid="11"/>
                                        </p:tgtEl>
                                      </p:cBhvr>
                                    </p:animEffect>
                                  </p:childTnLst>
                                </p:cTn>
                              </p:par>
                              <p:par>
                                <p:cTn id="40" presetID="10" presetClass="exit" presetSubtype="0" fill="hold" nodeType="withEffect">
                                  <p:stCondLst>
                                    <p:cond delay="50"/>
                                  </p:stCondLst>
                                  <p:childTnLst>
                                    <p:animEffect transition="out" filter="fade">
                                      <p:cBhvr>
                                        <p:cTn id="41" dur="10"/>
                                        <p:tgtEl>
                                          <p:spTgt spid="12"/>
                                        </p:tgtEl>
                                      </p:cBhvr>
                                    </p:animEffect>
                                    <p:set>
                                      <p:cBhvr>
                                        <p:cTn id="42" dur="1" fill="hold">
                                          <p:stCondLst>
                                            <p:cond delay="9"/>
                                          </p:stCondLst>
                                        </p:cTn>
                                        <p:tgtEl>
                                          <p:spTgt spid="12"/>
                                        </p:tgtEl>
                                        <p:attrNameLst>
                                          <p:attrName>style.visibility</p:attrName>
                                        </p:attrNameLst>
                                      </p:cBhvr>
                                      <p:to>
                                        <p:strVal val="hidden"/>
                                      </p:to>
                                    </p:set>
                                  </p:childTnLst>
                                </p:cTn>
                              </p:par>
                            </p:childTnLst>
                          </p:cTn>
                        </p:par>
                        <p:par>
                          <p:cTn id="43" fill="hold">
                            <p:stCondLst>
                              <p:cond delay="1350"/>
                            </p:stCondLst>
                            <p:childTnLst>
                              <p:par>
                                <p:cTn id="44" presetID="10" presetClass="entr" presetSubtype="0" fill="hold" nodeType="afterEffect">
                                  <p:stCondLst>
                                    <p:cond delay="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
                                        <p:tgtEl>
                                          <p:spTgt spid="10"/>
                                        </p:tgtEl>
                                      </p:cBhvr>
                                    </p:animEffect>
                                  </p:childTnLst>
                                </p:cTn>
                              </p:par>
                              <p:par>
                                <p:cTn id="47" presetID="10" presetClass="exit" presetSubtype="0" fill="hold" nodeType="withEffect">
                                  <p:stCondLst>
                                    <p:cond delay="50"/>
                                  </p:stCondLst>
                                  <p:childTnLst>
                                    <p:animEffect transition="out" filter="fade">
                                      <p:cBhvr>
                                        <p:cTn id="48" dur="10"/>
                                        <p:tgtEl>
                                          <p:spTgt spid="11"/>
                                        </p:tgtEl>
                                      </p:cBhvr>
                                    </p:animEffect>
                                    <p:set>
                                      <p:cBhvr>
                                        <p:cTn id="49" dur="1" fill="hold">
                                          <p:stCondLst>
                                            <p:cond delay="9"/>
                                          </p:stCondLst>
                                        </p:cTn>
                                        <p:tgtEl>
                                          <p:spTgt spid="11"/>
                                        </p:tgtEl>
                                        <p:attrNameLst>
                                          <p:attrName>style.visibility</p:attrName>
                                        </p:attrNameLst>
                                      </p:cBhvr>
                                      <p:to>
                                        <p:strVal val="hidden"/>
                                      </p:to>
                                    </p:set>
                                  </p:childTnLst>
                                </p:cTn>
                              </p:par>
                            </p:childTnLst>
                          </p:cTn>
                        </p:par>
                        <p:par>
                          <p:cTn id="50" fill="hold">
                            <p:stCondLst>
                              <p:cond delay="1410"/>
                            </p:stCondLst>
                            <p:childTnLst>
                              <p:par>
                                <p:cTn id="51" presetID="10" presetClass="entr" presetSubtype="0" fill="hold" nodeType="afterEffect">
                                  <p:stCondLst>
                                    <p:cond delay="5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
                                        <p:tgtEl>
                                          <p:spTgt spid="9"/>
                                        </p:tgtEl>
                                      </p:cBhvr>
                                    </p:animEffect>
                                  </p:childTnLst>
                                </p:cTn>
                              </p:par>
                              <p:par>
                                <p:cTn id="54" presetID="10" presetClass="exit" presetSubtype="0" fill="hold" nodeType="withEffect">
                                  <p:stCondLst>
                                    <p:cond delay="50"/>
                                  </p:stCondLst>
                                  <p:childTnLst>
                                    <p:animEffect transition="out" filter="fade">
                                      <p:cBhvr>
                                        <p:cTn id="55" dur="10"/>
                                        <p:tgtEl>
                                          <p:spTgt spid="10"/>
                                        </p:tgtEl>
                                      </p:cBhvr>
                                    </p:animEffect>
                                    <p:set>
                                      <p:cBhvr>
                                        <p:cTn id="56" dur="1" fill="hold">
                                          <p:stCondLst>
                                            <p:cond delay="9"/>
                                          </p:stCondLst>
                                        </p:cTn>
                                        <p:tgtEl>
                                          <p:spTgt spid="10"/>
                                        </p:tgtEl>
                                        <p:attrNameLst>
                                          <p:attrName>style.visibility</p:attrName>
                                        </p:attrNameLst>
                                      </p:cBhvr>
                                      <p:to>
                                        <p:strVal val="hidden"/>
                                      </p:to>
                                    </p:set>
                                  </p:childTnLst>
                                </p:cTn>
                              </p:par>
                            </p:childTnLst>
                          </p:cTn>
                        </p:par>
                        <p:par>
                          <p:cTn id="57" fill="hold">
                            <p:stCondLst>
                              <p:cond delay="1470"/>
                            </p:stCondLst>
                            <p:childTnLst>
                              <p:par>
                                <p:cTn id="58" presetID="10" presetClass="entr" presetSubtype="0" fill="hold" nodeType="afterEffect">
                                  <p:stCondLst>
                                    <p:cond delay="5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
                                        <p:tgtEl>
                                          <p:spTgt spid="5"/>
                                        </p:tgtEl>
                                      </p:cBhvr>
                                    </p:animEffect>
                                  </p:childTnLst>
                                </p:cTn>
                              </p:par>
                              <p:par>
                                <p:cTn id="61" presetID="10" presetClass="exit" presetSubtype="0" fill="hold" nodeType="withEffect">
                                  <p:stCondLst>
                                    <p:cond delay="50"/>
                                  </p:stCondLst>
                                  <p:childTnLst>
                                    <p:animEffect transition="out" filter="fade">
                                      <p:cBhvr>
                                        <p:cTn id="62" dur="10"/>
                                        <p:tgtEl>
                                          <p:spTgt spid="9"/>
                                        </p:tgtEl>
                                      </p:cBhvr>
                                    </p:animEffect>
                                    <p:set>
                                      <p:cBhvr>
                                        <p:cTn id="63" dur="1" fill="hold">
                                          <p:stCondLst>
                                            <p:cond delay="9"/>
                                          </p:stCondLst>
                                        </p:cTn>
                                        <p:tgtEl>
                                          <p:spTgt spid="9"/>
                                        </p:tgtEl>
                                        <p:attrNameLst>
                                          <p:attrName>style.visibility</p:attrName>
                                        </p:attrNameLst>
                                      </p:cBhvr>
                                      <p:to>
                                        <p:strVal val="hidden"/>
                                      </p:to>
                                    </p:set>
                                  </p:childTnLst>
                                </p:cTn>
                              </p:par>
                              <p:par>
                                <p:cTn id="64" presetID="10" presetClass="exit" presetSubtype="0" fill="hold" nodeType="withEffect">
                                  <p:stCondLst>
                                    <p:cond delay="50"/>
                                  </p:stCondLst>
                                  <p:childTnLst>
                                    <p:animEffect transition="out" filter="fade">
                                      <p:cBhvr>
                                        <p:cTn id="65" dur="1000"/>
                                        <p:tgtEl>
                                          <p:spTgt spid="1026"/>
                                        </p:tgtEl>
                                      </p:cBhvr>
                                    </p:animEffect>
                                    <p:set>
                                      <p:cBhvr>
                                        <p:cTn id="66" dur="1" fill="hold">
                                          <p:stCondLst>
                                            <p:cond delay="999"/>
                                          </p:stCondLst>
                                        </p:cTn>
                                        <p:tgtEl>
                                          <p:spTgt spid="102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2" end="2"/>
                                            </p:txEl>
                                          </p:spTgt>
                                        </p:tgtEl>
                                        <p:attrNameLst>
                                          <p:attrName>style.visibility</p:attrName>
                                        </p:attrNameLst>
                                      </p:cBhvr>
                                      <p:to>
                                        <p:strVal val="visible"/>
                                      </p:to>
                                    </p:set>
                                    <p:animEffect transition="in" filter="fade">
                                      <p:cBhvr>
                                        <p:cTn id="76" dur="500"/>
                                        <p:tgtEl>
                                          <p:spTgt spid="3">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5959BC-4B73-4B82-8CF6-A5D62A74CD77}"/>
              </a:ext>
            </a:extLst>
          </p:cNvPr>
          <p:cNvPicPr>
            <a:picLocks noChangeAspect="1"/>
          </p:cNvPicPr>
          <p:nvPr/>
        </p:nvPicPr>
        <p:blipFill>
          <a:blip r:embed="rId3"/>
          <a:stretch>
            <a:fillRect/>
          </a:stretch>
        </p:blipFill>
        <p:spPr>
          <a:xfrm>
            <a:off x="8160636" y="1576397"/>
            <a:ext cx="3372909" cy="1905361"/>
          </a:xfrm>
          <a:prstGeom prst="rect">
            <a:avLst/>
          </a:prstGeom>
        </p:spPr>
      </p:pic>
      <p:sp>
        <p:nvSpPr>
          <p:cNvPr id="4" name="Rectangle 3">
            <a:extLst>
              <a:ext uri="{FF2B5EF4-FFF2-40B4-BE49-F238E27FC236}">
                <a16:creationId xmlns:a16="http://schemas.microsoft.com/office/drawing/2014/main" id="{2A62A1E0-3B18-415E-867B-3DC8F683FCFD}"/>
              </a:ext>
            </a:extLst>
          </p:cNvPr>
          <p:cNvSpPr/>
          <p:nvPr/>
        </p:nvSpPr>
        <p:spPr bwMode="auto">
          <a:xfrm>
            <a:off x="2874006" y="1489397"/>
            <a:ext cx="1501065" cy="2199134"/>
          </a:xfrm>
          <a:prstGeom prst="rect">
            <a:avLst/>
          </a:prstGeom>
          <a:solidFill>
            <a:srgbClr val="8A9CF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Keep Talking</a:t>
            </a:r>
          </a:p>
        </p:txBody>
      </p:sp>
      <p:sp>
        <p:nvSpPr>
          <p:cNvPr id="2" name="Title 1">
            <a:extLst>
              <a:ext uri="{FF2B5EF4-FFF2-40B4-BE49-F238E27FC236}">
                <a16:creationId xmlns:a16="http://schemas.microsoft.com/office/drawing/2014/main" id="{D93E363A-8E5A-452A-BA16-E095F4084840}"/>
              </a:ext>
            </a:extLst>
          </p:cNvPr>
          <p:cNvSpPr>
            <a:spLocks noGrp="1"/>
          </p:cNvSpPr>
          <p:nvPr>
            <p:ph type="title"/>
          </p:nvPr>
        </p:nvSpPr>
        <p:spPr/>
        <p:txBody>
          <a:bodyPr/>
          <a:lstStyle/>
          <a:p>
            <a:r>
              <a:rPr lang="en-US" dirty="0"/>
              <a:t>Time to work – How to collaborate</a:t>
            </a:r>
          </a:p>
        </p:txBody>
      </p:sp>
      <p:pic>
        <p:nvPicPr>
          <p:cNvPr id="4098" name="Picture 2" descr="Image result for pair programming meme">
            <a:extLst>
              <a:ext uri="{FF2B5EF4-FFF2-40B4-BE49-F238E27FC236}">
                <a16:creationId xmlns:a16="http://schemas.microsoft.com/office/drawing/2014/main" id="{6056BCC6-1227-4E4B-AB3E-E91374716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78542" y="3877597"/>
            <a:ext cx="2893599" cy="21991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iscord logo">
            <a:extLst>
              <a:ext uri="{FF2B5EF4-FFF2-40B4-BE49-F238E27FC236}">
                <a16:creationId xmlns:a16="http://schemas.microsoft.com/office/drawing/2014/main" id="{B94A8161-861F-4238-8D8A-0C371EF4A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830" y="1300332"/>
            <a:ext cx="2577264" cy="2577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EDA964-D3D7-405F-9E2F-45AEB96F9DD9}"/>
              </a:ext>
            </a:extLst>
          </p:cNvPr>
          <p:cNvSpPr/>
          <p:nvPr/>
        </p:nvSpPr>
        <p:spPr bwMode="auto">
          <a:xfrm>
            <a:off x="378542" y="6076732"/>
            <a:ext cx="2893598" cy="515967"/>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Driver &amp; Observer</a:t>
            </a:r>
          </a:p>
        </p:txBody>
      </p:sp>
      <p:sp>
        <p:nvSpPr>
          <p:cNvPr id="8" name="Rectangle 7">
            <a:extLst>
              <a:ext uri="{FF2B5EF4-FFF2-40B4-BE49-F238E27FC236}">
                <a16:creationId xmlns:a16="http://schemas.microsoft.com/office/drawing/2014/main" id="{405AF2C4-50B6-47F4-AB27-B3049595D7A6}"/>
              </a:ext>
            </a:extLst>
          </p:cNvPr>
          <p:cNvSpPr/>
          <p:nvPr/>
        </p:nvSpPr>
        <p:spPr bwMode="auto">
          <a:xfrm>
            <a:off x="3300196" y="3877596"/>
            <a:ext cx="1753373" cy="2715103"/>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Switch Roles Frequently</a:t>
            </a:r>
          </a:p>
        </p:txBody>
      </p:sp>
      <p:sp>
        <p:nvSpPr>
          <p:cNvPr id="10" name="Rectangle 9">
            <a:extLst>
              <a:ext uri="{FF2B5EF4-FFF2-40B4-BE49-F238E27FC236}">
                <a16:creationId xmlns:a16="http://schemas.microsoft.com/office/drawing/2014/main" id="{294A8B3C-A571-49BB-B196-6265B7405062}"/>
              </a:ext>
            </a:extLst>
          </p:cNvPr>
          <p:cNvSpPr/>
          <p:nvPr/>
        </p:nvSpPr>
        <p:spPr bwMode="auto">
          <a:xfrm>
            <a:off x="4953000" y="1576397"/>
            <a:ext cx="3168307" cy="1905361"/>
          </a:xfrm>
          <a:prstGeom prst="rect">
            <a:avLst/>
          </a:prstGeom>
          <a:solidFill>
            <a:srgbClr val="717379"/>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Delegate Tasks</a:t>
            </a:r>
          </a:p>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Figure out who can do what</a:t>
            </a:r>
          </a:p>
        </p:txBody>
      </p:sp>
      <p:sp>
        <p:nvSpPr>
          <p:cNvPr id="15" name="Rectangle 14">
            <a:extLst>
              <a:ext uri="{FF2B5EF4-FFF2-40B4-BE49-F238E27FC236}">
                <a16:creationId xmlns:a16="http://schemas.microsoft.com/office/drawing/2014/main" id="{6E773FF7-15C6-44CC-8FD4-63CD142279C2}"/>
              </a:ext>
            </a:extLst>
          </p:cNvPr>
          <p:cNvSpPr/>
          <p:nvPr/>
        </p:nvSpPr>
        <p:spPr bwMode="auto">
          <a:xfrm>
            <a:off x="5753100" y="4119601"/>
            <a:ext cx="5486400" cy="2199136"/>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solidFill>
                  <a:schemeClr val="tx1">
                    <a:lumMod val="50000"/>
                  </a:schemeClr>
                </a:solidFill>
                <a:ea typeface="Segoe UI" pitchFamily="34" charset="0"/>
                <a:cs typeface="Segoe UI" pitchFamily="34" charset="0"/>
              </a:rPr>
              <a:t>Be supportive of each other!</a:t>
            </a:r>
          </a:p>
        </p:txBody>
      </p:sp>
    </p:spTree>
    <p:extLst>
      <p:ext uri="{BB962C8B-B14F-4D97-AF65-F5344CB8AC3E}">
        <p14:creationId xmlns:p14="http://schemas.microsoft.com/office/powerpoint/2010/main" val="3843953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51011-60DB-478D-B8EE-5C237EE77883}"/>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3779417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D327-06BE-4C1E-97E1-362F1A962486}"/>
              </a:ext>
            </a:extLst>
          </p:cNvPr>
          <p:cNvSpPr>
            <a:spLocks noGrp="1"/>
          </p:cNvSpPr>
          <p:nvPr>
            <p:ph type="title"/>
          </p:nvPr>
        </p:nvSpPr>
        <p:spPr/>
        <p:txBody>
          <a:bodyPr/>
          <a:lstStyle/>
          <a:p>
            <a:r>
              <a:rPr lang="en-US" dirty="0"/>
              <a:t>Collaboration Tools</a:t>
            </a:r>
          </a:p>
        </p:txBody>
      </p:sp>
      <p:pic>
        <p:nvPicPr>
          <p:cNvPr id="4" name="Picture 6" descr="Image result for replit multiplayer">
            <a:extLst>
              <a:ext uri="{FF2B5EF4-FFF2-40B4-BE49-F238E27FC236}">
                <a16:creationId xmlns:a16="http://schemas.microsoft.com/office/drawing/2014/main" id="{D5D20AAD-3AF1-4C20-9D84-98B5353FF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485900"/>
            <a:ext cx="3314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DAA5BC-72D1-4A20-852A-732B36E4E512}"/>
              </a:ext>
            </a:extLst>
          </p:cNvPr>
          <p:cNvSpPr/>
          <p:nvPr/>
        </p:nvSpPr>
        <p:spPr bwMode="auto">
          <a:xfrm>
            <a:off x="3810000" y="1485900"/>
            <a:ext cx="2514600" cy="3314700"/>
          </a:xfrm>
          <a:prstGeom prst="rect">
            <a:avLst/>
          </a:prstGeom>
          <a:solidFill>
            <a:srgbClr val="FFB6C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rgbClr val="015E6E"/>
                </a:solidFill>
                <a:ea typeface="Segoe UI" pitchFamily="34" charset="0"/>
                <a:cs typeface="Segoe UI" pitchFamily="34" charset="0"/>
              </a:rPr>
              <a:t>Replit.com Multiplayer</a:t>
            </a:r>
          </a:p>
          <a:p>
            <a:pPr algn="ctr" defTabSz="932472" fontAlgn="base">
              <a:lnSpc>
                <a:spcPct val="90000"/>
              </a:lnSpc>
              <a:spcBef>
                <a:spcPct val="0"/>
              </a:spcBef>
              <a:spcAft>
                <a:spcPct val="0"/>
              </a:spcAft>
            </a:pPr>
            <a:endParaRPr lang="en-US" sz="1600" b="1" u="sng"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chat</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editing</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Easy to connect</a:t>
            </a: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Like Google Docs for code</a:t>
            </a:r>
          </a:p>
        </p:txBody>
      </p:sp>
      <p:pic>
        <p:nvPicPr>
          <p:cNvPr id="5122" name="Picture 2" descr="Image result for visual studio live share logo">
            <a:extLst>
              <a:ext uri="{FF2B5EF4-FFF2-40B4-BE49-F238E27FC236}">
                <a16:creationId xmlns:a16="http://schemas.microsoft.com/office/drawing/2014/main" id="{364D85D8-A8E2-416F-A1C8-E33710B4F0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38901" y="1814513"/>
            <a:ext cx="2762250" cy="20716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6B02300-A94F-45AA-B4CA-D865FCDB561F}"/>
              </a:ext>
            </a:extLst>
          </p:cNvPr>
          <p:cNvSpPr/>
          <p:nvPr/>
        </p:nvSpPr>
        <p:spPr bwMode="auto">
          <a:xfrm>
            <a:off x="9201151" y="1814514"/>
            <a:ext cx="2819400" cy="2071686"/>
          </a:xfrm>
          <a:prstGeom prst="rect">
            <a:avLst/>
          </a:prstGeom>
          <a:solidFill>
            <a:srgbClr val="67217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chemeClr val="bg1"/>
                </a:solidFill>
                <a:ea typeface="Segoe UI" pitchFamily="34" charset="0"/>
                <a:cs typeface="Segoe UI" pitchFamily="34" charset="0"/>
              </a:rPr>
              <a:t>VS Live Share</a:t>
            </a:r>
          </a:p>
          <a:p>
            <a:pPr algn="ctr" defTabSz="932472" fontAlgn="base">
              <a:lnSpc>
                <a:spcPct val="90000"/>
              </a:lnSpc>
              <a:spcBef>
                <a:spcPct val="0"/>
              </a:spcBef>
              <a:spcAft>
                <a:spcPct val="0"/>
              </a:spcAft>
            </a:pPr>
            <a:endParaRPr lang="en-US" sz="1600" b="1" u="sng"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Great IDE features</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Use Visual Studio or VS Code</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More complex</a:t>
            </a:r>
          </a:p>
        </p:txBody>
      </p:sp>
      <p:sp>
        <p:nvSpPr>
          <p:cNvPr id="9" name="Rectangle 8">
            <a:extLst>
              <a:ext uri="{FF2B5EF4-FFF2-40B4-BE49-F238E27FC236}">
                <a16:creationId xmlns:a16="http://schemas.microsoft.com/office/drawing/2014/main" id="{4EBCBCB7-A2C3-4D69-85A2-E590B1BBA18C}"/>
              </a:ext>
            </a:extLst>
          </p:cNvPr>
          <p:cNvSpPr/>
          <p:nvPr/>
        </p:nvSpPr>
        <p:spPr bwMode="auto">
          <a:xfrm>
            <a:off x="1323975" y="5003601"/>
            <a:ext cx="9544050" cy="13716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200" b="1" dirty="0">
                <a:solidFill>
                  <a:schemeClr val="tx1"/>
                </a:solidFill>
                <a:ea typeface="Segoe UI" pitchFamily="34" charset="0"/>
                <a:cs typeface="Segoe UI" pitchFamily="34" charset="0"/>
              </a:rPr>
              <a:t>             </a:t>
            </a:r>
            <a:r>
              <a:rPr lang="en-US" sz="3200" b="1" u="sng" dirty="0">
                <a:solidFill>
                  <a:schemeClr val="tx1"/>
                </a:solidFill>
                <a:ea typeface="Segoe UI" pitchFamily="34" charset="0"/>
                <a:cs typeface="Segoe UI" pitchFamily="34" charset="0"/>
              </a:rPr>
              <a:t>GitHub</a:t>
            </a:r>
            <a:r>
              <a:rPr lang="en-US" sz="3200" b="1" dirty="0">
                <a:solidFill>
                  <a:schemeClr val="tx1"/>
                </a:solidFill>
                <a:ea typeface="Segoe UI" pitchFamily="34" charset="0"/>
                <a:cs typeface="Segoe UI" pitchFamily="34" charset="0"/>
              </a:rPr>
              <a:t> – Join the Workshop Session!</a:t>
            </a:r>
          </a:p>
        </p:txBody>
      </p:sp>
      <p:pic>
        <p:nvPicPr>
          <p:cNvPr id="5124" name="Picture 4" descr="Image result for github logo">
            <a:extLst>
              <a:ext uri="{FF2B5EF4-FFF2-40B4-BE49-F238E27FC236}">
                <a16:creationId xmlns:a16="http://schemas.microsoft.com/office/drawing/2014/main" id="{51E3D48D-C4A4-4D5F-9BE4-AB546A2BC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430" y="5257799"/>
            <a:ext cx="1038440" cy="86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3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124"/>
                                        </p:tgtEl>
                                        <p:attrNameLst>
                                          <p:attrName>style.visibility</p:attrName>
                                        </p:attrNameLst>
                                      </p:cBhvr>
                                      <p:to>
                                        <p:strVal val="visible"/>
                                      </p:to>
                                    </p:set>
                                    <p:animEffect transition="in" filter="fade">
                                      <p:cBhvr>
                                        <p:cTn id="30" dur="1000"/>
                                        <p:tgtEl>
                                          <p:spTgt spid="5124"/>
                                        </p:tgtEl>
                                      </p:cBhvr>
                                    </p:animEffect>
                                    <p:anim calcmode="lin" valueType="num">
                                      <p:cBhvr>
                                        <p:cTn id="31" dur="1000" fill="hold"/>
                                        <p:tgtEl>
                                          <p:spTgt spid="5124"/>
                                        </p:tgtEl>
                                        <p:attrNameLst>
                                          <p:attrName>ppt_x</p:attrName>
                                        </p:attrNameLst>
                                      </p:cBhvr>
                                      <p:tavLst>
                                        <p:tav tm="0">
                                          <p:val>
                                            <p:strVal val="#ppt_x"/>
                                          </p:val>
                                        </p:tav>
                                        <p:tav tm="100000">
                                          <p:val>
                                            <p:strVal val="#ppt_x"/>
                                          </p:val>
                                        </p:tav>
                                      </p:tavLst>
                                    </p:anim>
                                    <p:anim calcmode="lin" valueType="num">
                                      <p:cBhvr>
                                        <p:cTn id="32"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41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6802-B7C6-4E15-9DB1-30C87784C29A}"/>
              </a:ext>
            </a:extLst>
          </p:cNvPr>
          <p:cNvSpPr>
            <a:spLocks noGrp="1"/>
          </p:cNvSpPr>
          <p:nvPr>
            <p:ph type="title"/>
          </p:nvPr>
        </p:nvSpPr>
        <p:spPr/>
        <p:txBody>
          <a:bodyPr/>
          <a:lstStyle/>
          <a:p>
            <a:r>
              <a:rPr lang="en-US" dirty="0"/>
              <a:t>General Advice</a:t>
            </a:r>
          </a:p>
        </p:txBody>
      </p:sp>
      <p:pic>
        <p:nvPicPr>
          <p:cNvPr id="3076" name="Picture 4" descr="Image result for advice lucy peanuts">
            <a:extLst>
              <a:ext uri="{FF2B5EF4-FFF2-40B4-BE49-F238E27FC236}">
                <a16:creationId xmlns:a16="http://schemas.microsoft.com/office/drawing/2014/main" id="{4A3FF8C2-DC1E-4AA3-B85C-2029E78ED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14350"/>
            <a:ext cx="58293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76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survive coding for &gt;24HRS</a:t>
            </a:r>
          </a:p>
        </p:txBody>
      </p:sp>
      <p:sp>
        <p:nvSpPr>
          <p:cNvPr id="3" name="Content Placeholder 2"/>
          <p:cNvSpPr>
            <a:spLocks noGrp="1"/>
          </p:cNvSpPr>
          <p:nvPr>
            <p:ph idx="1"/>
          </p:nvPr>
        </p:nvSpPr>
        <p:spPr>
          <a:xfrm>
            <a:off x="495300" y="1371600"/>
            <a:ext cx="11201400" cy="5029200"/>
          </a:xfrm>
        </p:spPr>
        <p:txBody>
          <a:bodyPr/>
          <a:lstStyle/>
          <a:p>
            <a:pPr marL="0" indent="0">
              <a:buNone/>
            </a:pPr>
            <a:r>
              <a:rPr lang="en-US" dirty="0"/>
              <a:t>You cannot make a good product if you are not in good shape…</a:t>
            </a:r>
          </a:p>
          <a:p>
            <a:endParaRPr lang="en-US" sz="400" dirty="0"/>
          </a:p>
        </p:txBody>
      </p:sp>
      <p:pic>
        <p:nvPicPr>
          <p:cNvPr id="1026" name="Picture 2" descr="Image result for self-c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080" y="2057400"/>
            <a:ext cx="451184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817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survive coding for &gt;24HRS</a:t>
            </a:r>
          </a:p>
        </p:txBody>
      </p:sp>
      <p:sp>
        <p:nvSpPr>
          <p:cNvPr id="3" name="Content Placeholder 2"/>
          <p:cNvSpPr>
            <a:spLocks noGrp="1"/>
          </p:cNvSpPr>
          <p:nvPr>
            <p:ph idx="1"/>
          </p:nvPr>
        </p:nvSpPr>
        <p:spPr>
          <a:xfrm>
            <a:off x="495300" y="1371600"/>
            <a:ext cx="11201400" cy="5029200"/>
          </a:xfrm>
        </p:spPr>
        <p:txBody>
          <a:bodyPr/>
          <a:lstStyle/>
          <a:p>
            <a:r>
              <a:rPr lang="en-US" dirty="0"/>
              <a:t>Throughout the weekend, try stay clean! Wash up, brush your teeth, change your clothes. </a:t>
            </a:r>
            <a:r>
              <a:rPr lang="en-US" i="1" dirty="0"/>
              <a:t>If you’re in person, we have showers!</a:t>
            </a:r>
            <a:endParaRPr lang="en-US" sz="400" i="1" dirty="0"/>
          </a:p>
          <a:p>
            <a:r>
              <a:rPr lang="en-US" dirty="0"/>
              <a:t>Try to eat something other than candy (and drink more than just coffee and energy drinks). </a:t>
            </a:r>
            <a:r>
              <a:rPr lang="en-US" i="1" dirty="0"/>
              <a:t>If you’re in person, we will feed you!</a:t>
            </a:r>
            <a:endParaRPr lang="en-US" sz="400" i="1" dirty="0"/>
          </a:p>
          <a:p>
            <a:r>
              <a:rPr lang="en-US" dirty="0"/>
              <a:t>Get outside, go for a walk, step away from the screen every once in a while. </a:t>
            </a:r>
            <a:r>
              <a:rPr lang="en-US" i="1" dirty="0"/>
              <a:t>We will offer activities throughout the event if you want to take a break and have some fun!</a:t>
            </a:r>
            <a:endParaRPr lang="en-US" dirty="0"/>
          </a:p>
          <a:p>
            <a:r>
              <a:rPr lang="en-US" dirty="0"/>
              <a:t>Try to sleep – even short naps can be very helpful. </a:t>
            </a:r>
            <a:r>
              <a:rPr lang="en-US" i="1" dirty="0"/>
              <a:t>If you’re in person, we will have quiet areas available!</a:t>
            </a:r>
            <a:endParaRPr lang="en-US" sz="400" i="1" dirty="0"/>
          </a:p>
        </p:txBody>
      </p:sp>
    </p:spTree>
    <p:extLst>
      <p:ext uri="{BB962C8B-B14F-4D97-AF65-F5344CB8AC3E}">
        <p14:creationId xmlns:p14="http://schemas.microsoft.com/office/powerpoint/2010/main" val="947403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7B6A7-CB96-4AB3-8437-B7F3A3EC44A5}"/>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942030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3"/>
            <a:extLst>
              <a:ext uri="{FF2B5EF4-FFF2-40B4-BE49-F238E27FC236}">
                <a16:creationId xmlns:a16="http://schemas.microsoft.com/office/drawing/2014/main" id="{67DADD0C-2D6A-4E12-9984-80640D0A0420}"/>
              </a:ext>
            </a:extLst>
          </p:cNvPr>
          <p:cNvSpPr txBox="1"/>
          <p:nvPr/>
        </p:nvSpPr>
        <p:spPr>
          <a:xfrm>
            <a:off x="553457" y="3004268"/>
            <a:ext cx="11085086" cy="849463"/>
          </a:xfrm>
          <a:prstGeom prst="rect">
            <a:avLst/>
          </a:prstGeom>
          <a:noFill/>
        </p:spPr>
        <p:txBody>
          <a:bodyPr wrap="none" lIns="91440" tIns="91440" rIns="91440" bIns="91440" rtlCol="0" anchor="t">
            <a:spAutoFit/>
          </a:bodyPr>
          <a:lstStyle/>
          <a:p>
            <a:pPr>
              <a:lnSpc>
                <a:spcPct val="90000"/>
              </a:lnSpc>
              <a:spcAft>
                <a:spcPts val="600"/>
              </a:spcAft>
            </a:pPr>
            <a:r>
              <a:rPr lang="en-US" sz="4800" dirty="0">
                <a:solidFill>
                  <a:schemeClr val="bg1"/>
                </a:solidFill>
              </a:rPr>
              <a:t>hylandtechoutreach.github.io/hackathon</a:t>
            </a:r>
          </a:p>
        </p:txBody>
      </p:sp>
    </p:spTree>
    <p:extLst>
      <p:ext uri="{BB962C8B-B14F-4D97-AF65-F5344CB8AC3E}">
        <p14:creationId xmlns:p14="http://schemas.microsoft.com/office/powerpoint/2010/main" val="30253203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3E429003-A9CA-46E3-B41B-201948CA2FDC}"/>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052300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C384-A74B-4928-ABF7-B2453B44AE42}"/>
              </a:ext>
            </a:extLst>
          </p:cNvPr>
          <p:cNvSpPr>
            <a:spLocks noGrp="1"/>
          </p:cNvSpPr>
          <p:nvPr>
            <p:ph type="title"/>
          </p:nvPr>
        </p:nvSpPr>
        <p:spPr/>
        <p:txBody>
          <a:bodyPr/>
          <a:lstStyle/>
          <a:p>
            <a:r>
              <a:rPr lang="en-US" dirty="0"/>
              <a:t>What if I’m completely new to this?</a:t>
            </a:r>
          </a:p>
        </p:txBody>
      </p:sp>
      <p:sp>
        <p:nvSpPr>
          <p:cNvPr id="3" name="Content Placeholder 2">
            <a:extLst>
              <a:ext uri="{FF2B5EF4-FFF2-40B4-BE49-F238E27FC236}">
                <a16:creationId xmlns:a16="http://schemas.microsoft.com/office/drawing/2014/main" id="{30B4B3A7-EA41-4836-9B7A-C88E295C4A88}"/>
              </a:ext>
            </a:extLst>
          </p:cNvPr>
          <p:cNvSpPr>
            <a:spLocks noGrp="1"/>
          </p:cNvSpPr>
          <p:nvPr>
            <p:ph idx="1"/>
          </p:nvPr>
        </p:nvSpPr>
        <p:spPr/>
        <p:txBody>
          <a:bodyPr/>
          <a:lstStyle/>
          <a:p>
            <a:pPr marL="0" indent="0">
              <a:buNone/>
            </a:pPr>
            <a:r>
              <a:rPr lang="en-US" i="1" dirty="0"/>
              <a:t>Hackathons can be a fantastic learning experience!</a:t>
            </a:r>
          </a:p>
        </p:txBody>
      </p:sp>
      <p:pic>
        <p:nvPicPr>
          <p:cNvPr id="6146" name="Picture 2" descr="Image result for w3 schools">
            <a:extLst>
              <a:ext uri="{FF2B5EF4-FFF2-40B4-BE49-F238E27FC236}">
                <a16:creationId xmlns:a16="http://schemas.microsoft.com/office/drawing/2014/main" id="{86E4944D-FF03-4D9D-8D4D-36D700D9F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20" y="3118423"/>
            <a:ext cx="5238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de.org">
            <a:extLst>
              <a:ext uri="{FF2B5EF4-FFF2-40B4-BE49-F238E27FC236}">
                <a16:creationId xmlns:a16="http://schemas.microsoft.com/office/drawing/2014/main" id="{C9156865-426F-4A57-BD46-7EAA0B83C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631" y="3011774"/>
            <a:ext cx="2083594"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uTube - YouTube">
            <a:extLst>
              <a:ext uri="{FF2B5EF4-FFF2-40B4-BE49-F238E27FC236}">
                <a16:creationId xmlns:a16="http://schemas.microsoft.com/office/drawing/2014/main" id="{B169714A-1DC0-4DF0-93C3-5523DB1CBD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107042" y="3068924"/>
            <a:ext cx="2349666"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A150845-F7B1-4C4A-85B0-BE3D3E9BF36E}"/>
              </a:ext>
            </a:extLst>
          </p:cNvPr>
          <p:cNvPicPr>
            <a:picLocks noChangeAspect="1"/>
          </p:cNvPicPr>
          <p:nvPr/>
        </p:nvPicPr>
        <p:blipFill>
          <a:blip r:embed="rId6"/>
          <a:stretch>
            <a:fillRect/>
          </a:stretch>
        </p:blipFill>
        <p:spPr>
          <a:xfrm>
            <a:off x="723900" y="5104104"/>
            <a:ext cx="5981700" cy="1261765"/>
          </a:xfrm>
          <a:prstGeom prst="rect">
            <a:avLst/>
          </a:prstGeom>
        </p:spPr>
      </p:pic>
    </p:spTree>
    <p:extLst>
      <p:ext uri="{BB962C8B-B14F-4D97-AF65-F5344CB8AC3E}">
        <p14:creationId xmlns:p14="http://schemas.microsoft.com/office/powerpoint/2010/main" val="999971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sweat the small stuff</a:t>
            </a:r>
          </a:p>
        </p:txBody>
      </p:sp>
      <p:sp>
        <p:nvSpPr>
          <p:cNvPr id="3" name="Content Placeholder 2"/>
          <p:cNvSpPr>
            <a:spLocks noGrp="1"/>
          </p:cNvSpPr>
          <p:nvPr>
            <p:ph idx="1"/>
          </p:nvPr>
        </p:nvSpPr>
        <p:spPr/>
        <p:txBody>
          <a:bodyPr/>
          <a:lstStyle/>
          <a:p>
            <a:pPr marL="0" indent="0">
              <a:buNone/>
            </a:pPr>
            <a:r>
              <a:rPr lang="en-US" dirty="0"/>
              <a:t>You underestimated how much time you had, you used a language you never used before, you had a bunch of technical difficulties…</a:t>
            </a:r>
          </a:p>
          <a:p>
            <a:pPr marL="0" indent="0">
              <a:buNone/>
            </a:pPr>
            <a:r>
              <a:rPr lang="en-US" b="1" dirty="0"/>
              <a:t>Hackathons are more than a competition.</a:t>
            </a:r>
          </a:p>
          <a:p>
            <a:pPr lvl="1"/>
            <a:r>
              <a:rPr lang="en-US" dirty="0"/>
              <a:t>Networking and making friends</a:t>
            </a:r>
          </a:p>
          <a:p>
            <a:pPr lvl="1"/>
            <a:r>
              <a:rPr lang="en-US" dirty="0"/>
              <a:t>Practicing your skills</a:t>
            </a:r>
          </a:p>
          <a:p>
            <a:pPr lvl="1"/>
            <a:r>
              <a:rPr lang="en-US" dirty="0"/>
              <a:t>Learning something new</a:t>
            </a:r>
          </a:p>
          <a:p>
            <a:pPr lvl="1"/>
            <a:r>
              <a:rPr lang="en-US" dirty="0"/>
              <a:t>Simply having fun</a:t>
            </a:r>
          </a:p>
          <a:p>
            <a:pPr marL="0" indent="0" algn="ctr">
              <a:buNone/>
            </a:pPr>
            <a:r>
              <a:rPr lang="en-US" sz="4400" dirty="0"/>
              <a:t>As long as you enjoyed your time and became a better developer, you won!</a:t>
            </a:r>
          </a:p>
          <a:p>
            <a:pPr marL="346075" lvl="1" indent="0">
              <a:buNone/>
            </a:pPr>
            <a:endParaRPr lang="en-US" dirty="0"/>
          </a:p>
        </p:txBody>
      </p:sp>
      <p:pic>
        <p:nvPicPr>
          <p:cNvPr id="1026" name="Picture 2" descr="Don't Sweat The Small Stuff . . . And It's All Small Stuff - (Don't Sweat  The Small Stuff Series) By Richard Carlson (Paperback) : Target">
            <a:extLst>
              <a:ext uri="{FF2B5EF4-FFF2-40B4-BE49-F238E27FC236}">
                <a16:creationId xmlns:a16="http://schemas.microsoft.com/office/drawing/2014/main" id="{FB4FACAB-1030-4D7E-ABB1-8F1BFFC13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400300"/>
            <a:ext cx="27813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2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takeaways</a:t>
            </a:r>
          </a:p>
        </p:txBody>
      </p:sp>
      <p:sp>
        <p:nvSpPr>
          <p:cNvPr id="6" name="Text Placeholder 5"/>
          <p:cNvSpPr>
            <a:spLocks noGrp="1"/>
          </p:cNvSpPr>
          <p:nvPr>
            <p:ph type="body" idx="1"/>
          </p:nvPr>
        </p:nvSpPr>
        <p:spPr>
          <a:solidFill>
            <a:schemeClr val="accent2"/>
          </a:solidFill>
        </p:spPr>
        <p:txBody>
          <a:bodyPr/>
          <a:lstStyle/>
          <a:p>
            <a:r>
              <a:rPr lang="en-US" dirty="0"/>
              <a:t>Do</a:t>
            </a:r>
          </a:p>
        </p:txBody>
      </p:sp>
      <p:sp>
        <p:nvSpPr>
          <p:cNvPr id="7" name="Content Placeholder 6"/>
          <p:cNvSpPr>
            <a:spLocks noGrp="1"/>
          </p:cNvSpPr>
          <p:nvPr>
            <p:ph sz="half" idx="2"/>
          </p:nvPr>
        </p:nvSpPr>
        <p:spPr/>
        <p:txBody>
          <a:bodyPr/>
          <a:lstStyle/>
          <a:p>
            <a:r>
              <a:rPr lang="en-US" dirty="0"/>
              <a:t>Practice self-care: sleep and keep up on hygiene</a:t>
            </a:r>
          </a:p>
          <a:p>
            <a:r>
              <a:rPr lang="en-US" dirty="0"/>
              <a:t>Take the time to plan your project, and make sure it is scoped appropriately</a:t>
            </a:r>
          </a:p>
          <a:p>
            <a:r>
              <a:rPr lang="en-US" dirty="0"/>
              <a:t>Use existing libraries if necessary</a:t>
            </a:r>
          </a:p>
          <a:p>
            <a:r>
              <a:rPr lang="en-US" dirty="0"/>
              <a:t>Focus on learning</a:t>
            </a:r>
          </a:p>
          <a:p>
            <a:r>
              <a:rPr lang="en-US" b="1" dirty="0"/>
              <a:t>Have fun!</a:t>
            </a:r>
          </a:p>
        </p:txBody>
      </p:sp>
      <p:sp>
        <p:nvSpPr>
          <p:cNvPr id="8" name="Text Placeholder 7"/>
          <p:cNvSpPr>
            <a:spLocks noGrp="1"/>
          </p:cNvSpPr>
          <p:nvPr>
            <p:ph type="body" sz="quarter" idx="3"/>
          </p:nvPr>
        </p:nvSpPr>
        <p:spPr>
          <a:solidFill>
            <a:srgbClr val="FF0000"/>
          </a:solidFill>
        </p:spPr>
        <p:txBody>
          <a:bodyPr/>
          <a:lstStyle/>
          <a:p>
            <a:r>
              <a:rPr lang="en-US" dirty="0"/>
              <a:t>Don’t</a:t>
            </a:r>
          </a:p>
        </p:txBody>
      </p:sp>
      <p:sp>
        <p:nvSpPr>
          <p:cNvPr id="9" name="Content Placeholder 8"/>
          <p:cNvSpPr>
            <a:spLocks noGrp="1"/>
          </p:cNvSpPr>
          <p:nvPr>
            <p:ph sz="quarter" idx="4"/>
          </p:nvPr>
        </p:nvSpPr>
        <p:spPr/>
        <p:txBody>
          <a:bodyPr/>
          <a:lstStyle/>
          <a:p>
            <a:r>
              <a:rPr lang="en-US" dirty="0"/>
              <a:t>Burn yourself out ONLY working on your project</a:t>
            </a:r>
          </a:p>
          <a:p>
            <a:r>
              <a:rPr lang="en-US" dirty="0"/>
              <a:t>Spend your whole night debugging one line</a:t>
            </a:r>
          </a:p>
          <a:p>
            <a:r>
              <a:rPr lang="en-US" dirty="0"/>
              <a:t>Work on only boring parts of the project (e.g. authentication)</a:t>
            </a:r>
          </a:p>
          <a:p>
            <a:r>
              <a:rPr lang="en-US" dirty="0"/>
              <a:t>Take it too seriously</a:t>
            </a:r>
          </a:p>
        </p:txBody>
      </p:sp>
    </p:spTree>
    <p:extLst>
      <p:ext uri="{BB962C8B-B14F-4D97-AF65-F5344CB8AC3E}">
        <p14:creationId xmlns:p14="http://schemas.microsoft.com/office/powerpoint/2010/main" val="186763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18A1-5483-45DB-A30F-F4A91F211DC0}"/>
              </a:ext>
            </a:extLst>
          </p:cNvPr>
          <p:cNvSpPr>
            <a:spLocks noGrp="1"/>
          </p:cNvSpPr>
          <p:nvPr>
            <p:ph type="title"/>
          </p:nvPr>
        </p:nvSpPr>
        <p:spPr/>
        <p:txBody>
          <a:bodyPr/>
          <a:lstStyle/>
          <a:p>
            <a:r>
              <a:rPr lang="en-US" dirty="0"/>
              <a:t>Inspiration</a:t>
            </a:r>
          </a:p>
        </p:txBody>
      </p:sp>
      <p:sp>
        <p:nvSpPr>
          <p:cNvPr id="3" name="Content Placeholder 2">
            <a:extLst>
              <a:ext uri="{FF2B5EF4-FFF2-40B4-BE49-F238E27FC236}">
                <a16:creationId xmlns:a16="http://schemas.microsoft.com/office/drawing/2014/main" id="{C403278F-FBB7-4644-83AB-250A16172A45}"/>
              </a:ext>
            </a:extLst>
          </p:cNvPr>
          <p:cNvSpPr>
            <a:spLocks noGrp="1"/>
          </p:cNvSpPr>
          <p:nvPr>
            <p:ph idx="1"/>
          </p:nvPr>
        </p:nvSpPr>
        <p:spPr/>
        <p:txBody>
          <a:bodyPr/>
          <a:lstStyle/>
          <a:p>
            <a:pPr marL="0" indent="0">
              <a:buNone/>
            </a:pPr>
            <a:r>
              <a:rPr lang="en-US" i="1" dirty="0"/>
              <a:t>This hackathon could be the beginning of something great…</a:t>
            </a:r>
          </a:p>
        </p:txBody>
      </p:sp>
      <p:pic>
        <p:nvPicPr>
          <p:cNvPr id="7170" name="Picture 2" descr="Image result for groupme">
            <a:extLst>
              <a:ext uri="{FF2B5EF4-FFF2-40B4-BE49-F238E27FC236}">
                <a16:creationId xmlns:a16="http://schemas.microsoft.com/office/drawing/2014/main" id="{B309DD29-17DE-4E87-9157-42870568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60" y="2437922"/>
            <a:ext cx="3614738" cy="9625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A58DAC-3591-4A76-A4FF-B5D1628522CD}"/>
              </a:ext>
            </a:extLst>
          </p:cNvPr>
          <p:cNvSpPr/>
          <p:nvPr/>
        </p:nvSpPr>
        <p:spPr bwMode="auto">
          <a:xfrm>
            <a:off x="609600" y="3457574"/>
            <a:ext cx="5372100" cy="2943225"/>
          </a:xfrm>
          <a:prstGeom prst="rect">
            <a:avLst/>
          </a:prstGeom>
          <a:solidFill>
            <a:srgbClr val="00A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project that </a:t>
            </a:r>
            <a:r>
              <a:rPr lang="en-US" sz="2800" i="1" dirty="0">
                <a:solidFill>
                  <a:schemeClr val="bg1"/>
                </a:solidFill>
                <a:ea typeface="Segoe UI" pitchFamily="34" charset="0"/>
                <a:cs typeface="Segoe UI" pitchFamily="34" charset="0"/>
              </a:rPr>
              <a:t>didn’t even win </a:t>
            </a:r>
            <a:r>
              <a:rPr lang="en-US" sz="2800" dirty="0">
                <a:solidFill>
                  <a:schemeClr val="bg1"/>
                </a:solidFill>
                <a:ea typeface="Segoe UI" pitchFamily="34" charset="0"/>
                <a:cs typeface="Segoe UI" pitchFamily="34" charset="0"/>
              </a:rPr>
              <a:t>at TechCrunch Disrupt</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Became a real product and company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Sold to Skype for </a:t>
            </a:r>
            <a:r>
              <a:rPr lang="en-US" sz="2800" b="1" dirty="0">
                <a:solidFill>
                  <a:schemeClr val="bg1"/>
                </a:solidFill>
                <a:ea typeface="Segoe UI" pitchFamily="34" charset="0"/>
                <a:cs typeface="Segoe UI" pitchFamily="34" charset="0"/>
              </a:rPr>
              <a:t>$85 million</a:t>
            </a:r>
          </a:p>
        </p:txBody>
      </p:sp>
      <p:pic>
        <p:nvPicPr>
          <p:cNvPr id="7174" name="Picture 6" descr="Image result for cleveland givecamp">
            <a:extLst>
              <a:ext uri="{FF2B5EF4-FFF2-40B4-BE49-F238E27FC236}">
                <a16:creationId xmlns:a16="http://schemas.microsoft.com/office/drawing/2014/main" id="{25B125F5-B869-4CD3-9A06-C0BB5B835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587" y="1714500"/>
            <a:ext cx="4310062" cy="19552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9FEA81-B24D-4177-8A54-295B74B0008E}"/>
              </a:ext>
            </a:extLst>
          </p:cNvPr>
          <p:cNvSpPr/>
          <p:nvPr/>
        </p:nvSpPr>
        <p:spPr bwMode="auto">
          <a:xfrm>
            <a:off x="6438900" y="3686175"/>
            <a:ext cx="4800600" cy="2371726"/>
          </a:xfrm>
          <a:prstGeom prst="rect">
            <a:avLst/>
          </a:prstGeom>
          <a:solidFill>
            <a:srgbClr val="007DB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Hacking for Charity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20 projects that help non-profit organizations</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different kind of impact</a:t>
            </a:r>
          </a:p>
        </p:txBody>
      </p:sp>
    </p:spTree>
    <p:extLst>
      <p:ext uri="{BB962C8B-B14F-4D97-AF65-F5344CB8AC3E}">
        <p14:creationId xmlns:p14="http://schemas.microsoft.com/office/powerpoint/2010/main" val="4286504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74"/>
                                        </p:tgtEl>
                                        <p:attrNameLst>
                                          <p:attrName>style.visibility</p:attrName>
                                        </p:attrNameLst>
                                      </p:cBhvr>
                                      <p:to>
                                        <p:strVal val="visible"/>
                                      </p:to>
                                    </p:set>
                                    <p:animEffect transition="in" filter="fade">
                                      <p:cBhvr>
                                        <p:cTn id="30" dur="500"/>
                                        <p:tgtEl>
                                          <p:spTgt spid="71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wipe(left)">
                                      <p:cBhvr>
                                        <p:cTn id="38" dur="500"/>
                                        <p:tgtEl>
                                          <p:spTgt spid="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wipe(left)">
                                      <p:cBhvr>
                                        <p:cTn id="43" dur="500"/>
                                        <p:tgtEl>
                                          <p:spTgt spid="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animEffect transition="in" filter="wipe(left)">
                                      <p:cBhvr>
                                        <p:cTn id="4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2C185-DC49-486F-9467-E04224D1F046}"/>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3958409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EC4B-163A-4AB0-889F-2C0FCEBCD471}"/>
              </a:ext>
            </a:extLst>
          </p:cNvPr>
          <p:cNvSpPr>
            <a:spLocks noGrp="1"/>
          </p:cNvSpPr>
          <p:nvPr>
            <p:ph type="title"/>
          </p:nvPr>
        </p:nvSpPr>
        <p:spPr/>
        <p:txBody>
          <a:bodyPr>
            <a:normAutofit/>
          </a:bodyPr>
          <a:lstStyle/>
          <a:p>
            <a:r>
              <a:rPr lang="en-US" sz="6000" dirty="0"/>
              <a:t>If you only do what you can do, you will never be more than you are now.</a:t>
            </a:r>
          </a:p>
        </p:txBody>
      </p:sp>
      <p:sp>
        <p:nvSpPr>
          <p:cNvPr id="3" name="Text Placeholder 2">
            <a:extLst>
              <a:ext uri="{FF2B5EF4-FFF2-40B4-BE49-F238E27FC236}">
                <a16:creationId xmlns:a16="http://schemas.microsoft.com/office/drawing/2014/main" id="{ED2DC6B2-F514-4C47-924F-F789AAFB183D}"/>
              </a:ext>
            </a:extLst>
          </p:cNvPr>
          <p:cNvSpPr>
            <a:spLocks noGrp="1"/>
          </p:cNvSpPr>
          <p:nvPr>
            <p:ph type="body" idx="1"/>
          </p:nvPr>
        </p:nvSpPr>
        <p:spPr>
          <a:xfrm>
            <a:off x="7064093" y="4983109"/>
            <a:ext cx="2918107" cy="523220"/>
          </a:xfrm>
        </p:spPr>
        <p:txBody>
          <a:bodyPr/>
          <a:lstStyle/>
          <a:p>
            <a:r>
              <a:rPr lang="en-US" dirty="0"/>
              <a:t>Master </a:t>
            </a:r>
            <a:r>
              <a:rPr lang="en-US" dirty="0" err="1"/>
              <a:t>Shifu</a:t>
            </a:r>
            <a:endParaRPr lang="en-US" dirty="0"/>
          </a:p>
        </p:txBody>
      </p:sp>
      <p:sp>
        <p:nvSpPr>
          <p:cNvPr id="4" name="Text Placeholder 3">
            <a:extLst>
              <a:ext uri="{FF2B5EF4-FFF2-40B4-BE49-F238E27FC236}">
                <a16:creationId xmlns:a16="http://schemas.microsoft.com/office/drawing/2014/main" id="{22F39167-B22B-4B98-A929-5B0BCEEE7C1D}"/>
              </a:ext>
            </a:extLst>
          </p:cNvPr>
          <p:cNvSpPr>
            <a:spLocks noGrp="1"/>
          </p:cNvSpPr>
          <p:nvPr>
            <p:ph type="body" sz="quarter" idx="13"/>
          </p:nvPr>
        </p:nvSpPr>
        <p:spPr>
          <a:xfrm>
            <a:off x="7801795" y="5506329"/>
            <a:ext cx="2180405" cy="492443"/>
          </a:xfrm>
        </p:spPr>
        <p:txBody>
          <a:bodyPr/>
          <a:lstStyle/>
          <a:p>
            <a:r>
              <a:rPr lang="en-US" i="1" dirty="0"/>
              <a:t>Kung Fu Panda 3</a:t>
            </a:r>
          </a:p>
        </p:txBody>
      </p:sp>
    </p:spTree>
    <p:extLst>
      <p:ext uri="{BB962C8B-B14F-4D97-AF65-F5344CB8AC3E}">
        <p14:creationId xmlns:p14="http://schemas.microsoft.com/office/powerpoint/2010/main" val="11022954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BC789-F833-4AD6-859B-6BC8EEF73DED}"/>
              </a:ext>
            </a:extLst>
          </p:cNvPr>
          <p:cNvSpPr>
            <a:spLocks noGrp="1"/>
          </p:cNvSpPr>
          <p:nvPr>
            <p:ph type="body" sz="quarter" idx="10"/>
          </p:nvPr>
        </p:nvSpPr>
        <p:spPr/>
        <p:txBody>
          <a:bodyPr/>
          <a:lstStyle/>
          <a:p>
            <a:r>
              <a:rPr lang="en-US" dirty="0"/>
              <a:t>Questions? </a:t>
            </a:r>
            <a:r>
              <a:rPr lang="en-US" dirty="0">
                <a:hlinkClick r:id="rId3"/>
              </a:rPr>
              <a:t>techoutreach@hyland.com</a:t>
            </a:r>
            <a:endParaRPr lang="en-US" dirty="0"/>
          </a:p>
        </p:txBody>
      </p:sp>
    </p:spTree>
    <p:extLst>
      <p:ext uri="{BB962C8B-B14F-4D97-AF65-F5344CB8AC3E}">
        <p14:creationId xmlns:p14="http://schemas.microsoft.com/office/powerpoint/2010/main" val="20301045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F58-2A0F-4763-BAB1-AE307092C2A2}"/>
              </a:ext>
            </a:extLst>
          </p:cNvPr>
          <p:cNvSpPr>
            <a:spLocks noGrp="1"/>
          </p:cNvSpPr>
          <p:nvPr>
            <p:ph type="title"/>
          </p:nvPr>
        </p:nvSpPr>
        <p:spPr/>
        <p:txBody>
          <a:bodyPr/>
          <a:lstStyle/>
          <a:p>
            <a:r>
              <a:rPr lang="en-US" sz="7200" dirty="0"/>
              <a:t>Why are you here?</a:t>
            </a:r>
          </a:p>
        </p:txBody>
      </p:sp>
    </p:spTree>
    <p:extLst>
      <p:ext uri="{BB962C8B-B14F-4D97-AF65-F5344CB8AC3E}">
        <p14:creationId xmlns:p14="http://schemas.microsoft.com/office/powerpoint/2010/main" val="21796905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0206-B878-42EE-B393-3FEC4937070C}"/>
              </a:ext>
            </a:extLst>
          </p:cNvPr>
          <p:cNvSpPr>
            <a:spLocks noGrp="1"/>
          </p:cNvSpPr>
          <p:nvPr>
            <p:ph type="title"/>
          </p:nvPr>
        </p:nvSpPr>
        <p:spPr/>
        <p:txBody>
          <a:bodyPr/>
          <a:lstStyle/>
          <a:p>
            <a:r>
              <a:rPr lang="en-US" dirty="0"/>
              <a:t>What is a hackathon?</a:t>
            </a:r>
          </a:p>
        </p:txBody>
      </p:sp>
      <p:sp>
        <p:nvSpPr>
          <p:cNvPr id="3" name="Text Placeholder 2">
            <a:extLst>
              <a:ext uri="{FF2B5EF4-FFF2-40B4-BE49-F238E27FC236}">
                <a16:creationId xmlns:a16="http://schemas.microsoft.com/office/drawing/2014/main" id="{B5F7F65E-E413-4D9B-98DD-80EFB82A1BEE}"/>
              </a:ext>
            </a:extLst>
          </p:cNvPr>
          <p:cNvSpPr>
            <a:spLocks noGrp="1"/>
          </p:cNvSpPr>
          <p:nvPr>
            <p:ph type="body" idx="1"/>
          </p:nvPr>
        </p:nvSpPr>
        <p:spPr>
          <a:xfrm>
            <a:off x="5524500" y="3019484"/>
            <a:ext cx="6400800" cy="3838516"/>
          </a:xfrm>
        </p:spPr>
        <p:txBody>
          <a:bodyPr/>
          <a:lstStyle/>
          <a:p>
            <a:pPr marL="112713" indent="0" algn="ctr">
              <a:buNone/>
            </a:pPr>
            <a:r>
              <a:rPr lang="en-US" u="sng" dirty="0"/>
              <a:t>A </a:t>
            </a:r>
            <a:r>
              <a:rPr lang="en-US" b="1" u="sng" dirty="0"/>
              <a:t>Hack</a:t>
            </a:r>
            <a:r>
              <a:rPr lang="en-US" u="sng" dirty="0"/>
              <a:t>ing</a:t>
            </a:r>
            <a:r>
              <a:rPr lang="en-US" b="1" u="sng" dirty="0"/>
              <a:t> </a:t>
            </a:r>
            <a:r>
              <a:rPr lang="en-US" u="sng" dirty="0"/>
              <a:t>Mar</a:t>
            </a:r>
            <a:r>
              <a:rPr lang="en-US" b="1" u="sng" dirty="0"/>
              <a:t>athon</a:t>
            </a:r>
          </a:p>
          <a:p>
            <a:r>
              <a:rPr lang="en-US" dirty="0"/>
              <a:t>The goal is to build a complete software project</a:t>
            </a:r>
            <a:endParaRPr lang="en-US" i="1" dirty="0"/>
          </a:p>
          <a:p>
            <a:r>
              <a:rPr lang="en-US" dirty="0"/>
              <a:t>Teams and ideas can be established ahead of time, or during the event</a:t>
            </a:r>
          </a:p>
          <a:p>
            <a:r>
              <a:rPr lang="en-US" dirty="0"/>
              <a:t>All code for the project must be written </a:t>
            </a:r>
            <a:r>
              <a:rPr lang="en-US" i="1" dirty="0"/>
              <a:t>during the event</a:t>
            </a:r>
            <a:endParaRPr lang="en-US" dirty="0"/>
          </a:p>
        </p:txBody>
      </p:sp>
      <p:pic>
        <p:nvPicPr>
          <p:cNvPr id="1026" name="Picture 2" descr="Image result for marathon">
            <a:extLst>
              <a:ext uri="{FF2B5EF4-FFF2-40B4-BE49-F238E27FC236}">
                <a16:creationId xmlns:a16="http://schemas.microsoft.com/office/drawing/2014/main" id="{CD591095-AEE3-49E1-A215-F9320598E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0"/>
            <a:ext cx="7010400" cy="30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0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Fresh Code rule</a:t>
            </a:r>
          </a:p>
        </p:txBody>
      </p:sp>
      <p:sp>
        <p:nvSpPr>
          <p:cNvPr id="4" name="Content Placeholder 3"/>
          <p:cNvSpPr>
            <a:spLocks noGrp="1"/>
          </p:cNvSpPr>
          <p:nvPr>
            <p:ph idx="1"/>
          </p:nvPr>
        </p:nvSpPr>
        <p:spPr>
          <a:xfrm>
            <a:off x="381000" y="1371600"/>
            <a:ext cx="8001000" cy="5029200"/>
          </a:xfrm>
        </p:spPr>
        <p:txBody>
          <a:bodyPr/>
          <a:lstStyle/>
          <a:p>
            <a:r>
              <a:rPr lang="en-US" dirty="0"/>
              <a:t>At most hackathons (including ours), no part of your project may have been created before the start of the hackathon. Code must be “fresh”</a:t>
            </a:r>
          </a:p>
          <a:p>
            <a:r>
              <a:rPr lang="en-US" dirty="0"/>
              <a:t>Fresh code ≠ looking up code</a:t>
            </a:r>
          </a:p>
          <a:p>
            <a:pPr lvl="1"/>
            <a:r>
              <a:rPr lang="en-US" dirty="0"/>
              <a:t>Feel free to reference previous projects</a:t>
            </a:r>
          </a:p>
          <a:p>
            <a:pPr lvl="1"/>
            <a:r>
              <a:rPr lang="en-US" dirty="0"/>
              <a:t>You’re more than welcome to look up examples</a:t>
            </a:r>
          </a:p>
          <a:p>
            <a:r>
              <a:rPr lang="en-US" b="1" dirty="0"/>
              <a:t>Google</a:t>
            </a:r>
            <a:r>
              <a:rPr lang="en-US" dirty="0"/>
              <a:t> is a great resource, used by professional developers every day! Feel free to look up things you may not know</a:t>
            </a:r>
          </a:p>
        </p:txBody>
      </p:sp>
      <p:pic>
        <p:nvPicPr>
          <p:cNvPr id="3074" name="Picture 2" descr="Image result for fresh prince">
            <a:extLst>
              <a:ext uri="{FF2B5EF4-FFF2-40B4-BE49-F238E27FC236}">
                <a16:creationId xmlns:a16="http://schemas.microsoft.com/office/drawing/2014/main" id="{39BA7E44-C621-41E3-9969-2E45BC10F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493" y="1600200"/>
            <a:ext cx="3378518" cy="44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78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judgment process</a:t>
            </a:r>
          </a:p>
        </p:txBody>
      </p:sp>
      <p:sp>
        <p:nvSpPr>
          <p:cNvPr id="3" name="Content Placeholder 2"/>
          <p:cNvSpPr>
            <a:spLocks noGrp="1"/>
          </p:cNvSpPr>
          <p:nvPr>
            <p:ph idx="1"/>
          </p:nvPr>
        </p:nvSpPr>
        <p:spPr>
          <a:xfrm>
            <a:off x="3695701" y="1371600"/>
            <a:ext cx="8343900" cy="5029200"/>
          </a:xfrm>
        </p:spPr>
        <p:txBody>
          <a:bodyPr/>
          <a:lstStyle/>
          <a:p>
            <a:r>
              <a:rPr lang="en-US" dirty="0"/>
              <a:t>The judges are aware you built your project in only two days. They know you may not have a fully working product</a:t>
            </a:r>
          </a:p>
          <a:p>
            <a:r>
              <a:rPr lang="en-US" dirty="0"/>
              <a:t>Sometimes, pitch is just as important as product</a:t>
            </a:r>
          </a:p>
          <a:p>
            <a:pPr lvl="1"/>
            <a:r>
              <a:rPr lang="en-US" dirty="0"/>
              <a:t>Create good presentation materials</a:t>
            </a:r>
          </a:p>
          <a:p>
            <a:pPr lvl="1"/>
            <a:r>
              <a:rPr lang="en-US" dirty="0"/>
              <a:t>Make it fun, show your enthusiasm!</a:t>
            </a:r>
          </a:p>
          <a:p>
            <a:pPr lvl="1"/>
            <a:r>
              <a:rPr lang="en-US" dirty="0"/>
              <a:t>Record yourself practicing and watch it back to improve</a:t>
            </a:r>
          </a:p>
          <a:p>
            <a:r>
              <a:rPr lang="en-US" dirty="0"/>
              <a:t>Hint: Mentors and other teams make great practice dummies</a:t>
            </a:r>
          </a:p>
          <a:p>
            <a:pPr marL="346075" lvl="1" indent="0">
              <a:buNone/>
            </a:pPr>
            <a:endParaRPr lang="en-US" dirty="0"/>
          </a:p>
        </p:txBody>
      </p:sp>
      <p:pic>
        <p:nvPicPr>
          <p:cNvPr id="4" name="Picture 3" descr="Team:Berkeley/Judging - 2013.igem.or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5" y="2542997"/>
            <a:ext cx="3579876" cy="2686406"/>
          </a:xfrm>
          <a:prstGeom prst="rect">
            <a:avLst/>
          </a:prstGeom>
        </p:spPr>
      </p:pic>
    </p:spTree>
    <p:extLst>
      <p:ext uri="{BB962C8B-B14F-4D97-AF65-F5344CB8AC3E}">
        <p14:creationId xmlns:p14="http://schemas.microsoft.com/office/powerpoint/2010/main" val="1490544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731510-9653-4CA4-9261-203EEC433178}"/>
              </a:ext>
            </a:extLst>
          </p:cNvPr>
          <p:cNvPicPr>
            <a:picLocks noGrp="1" noChangeAspect="1"/>
          </p:cNvPicPr>
          <p:nvPr>
            <p:ph idx="4294967295"/>
          </p:nvPr>
        </p:nvPicPr>
        <p:blipFill>
          <a:blip r:embed="rId3"/>
          <a:stretch>
            <a:fillRect/>
          </a:stretch>
        </p:blipFill>
        <p:spPr>
          <a:xfrm>
            <a:off x="1543050" y="28575"/>
            <a:ext cx="9105900" cy="6829425"/>
          </a:xfrm>
        </p:spPr>
      </p:pic>
    </p:spTree>
    <p:extLst>
      <p:ext uri="{BB962C8B-B14F-4D97-AF65-F5344CB8AC3E}">
        <p14:creationId xmlns:p14="http://schemas.microsoft.com/office/powerpoint/2010/main" val="719694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F5DE-5806-4A48-B9B9-F33CB8076D55}"/>
              </a:ext>
            </a:extLst>
          </p:cNvPr>
          <p:cNvSpPr>
            <a:spLocks noGrp="1"/>
          </p:cNvSpPr>
          <p:nvPr>
            <p:ph type="title"/>
          </p:nvPr>
        </p:nvSpPr>
        <p:spPr/>
        <p:txBody>
          <a:bodyPr/>
          <a:lstStyle/>
          <a:p>
            <a:r>
              <a:rPr lang="en-US" dirty="0"/>
              <a:t>Project time</a:t>
            </a:r>
          </a:p>
        </p:txBody>
      </p:sp>
      <p:pic>
        <p:nvPicPr>
          <p:cNvPr id="2050" name="Picture 2" descr="Image result for group project meme">
            <a:extLst>
              <a:ext uri="{FF2B5EF4-FFF2-40B4-BE49-F238E27FC236}">
                <a16:creationId xmlns:a16="http://schemas.microsoft.com/office/drawing/2014/main" id="{682C66C1-ABC9-4F38-BCFB-60A77209D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585787"/>
            <a:ext cx="665797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935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E5CB5-DD22-40DC-8573-307D1E9209BD}"/>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720142337"/>
      </p:ext>
    </p:extLst>
  </p:cSld>
  <p:clrMapOvr>
    <a:masterClrMapping/>
  </p:clrMapOvr>
  <p:transition>
    <p:fade/>
  </p:transition>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3179</Words>
  <Application>Microsoft Office PowerPoint</Application>
  <PresentationFormat>Widescreen</PresentationFormat>
  <Paragraphs>169</Paragraphs>
  <Slides>27</Slides>
  <Notes>27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 Black</vt:lpstr>
      <vt:lpstr>Calibri</vt:lpstr>
      <vt:lpstr>Roboto</vt:lpstr>
      <vt:lpstr>Wingdings</vt:lpstr>
      <vt:lpstr>Hyland 2019</vt:lpstr>
      <vt:lpstr>Intro to Hackathons</vt:lpstr>
      <vt:lpstr>PowerPoint Presentation</vt:lpstr>
      <vt:lpstr>Why are you here?</vt:lpstr>
      <vt:lpstr>What is a hackathon?</vt:lpstr>
      <vt:lpstr>Fresh Code rule</vt:lpstr>
      <vt:lpstr>The judgment process</vt:lpstr>
      <vt:lpstr>PowerPoint Presentation</vt:lpstr>
      <vt:lpstr>Project time</vt:lpstr>
      <vt:lpstr>PowerPoint Presentation</vt:lpstr>
      <vt:lpstr>How to decide on a project</vt:lpstr>
      <vt:lpstr>Focusing on an M.V.P.</vt:lpstr>
      <vt:lpstr>Project Scope</vt:lpstr>
      <vt:lpstr>Time to work – How to collaborate</vt:lpstr>
      <vt:lpstr>PowerPoint Presentation</vt:lpstr>
      <vt:lpstr>Collaboration Tools</vt:lpstr>
      <vt:lpstr>General Advice</vt:lpstr>
      <vt:lpstr>How to survive coding for &gt;24HRS</vt:lpstr>
      <vt:lpstr>How to survive coding for &gt;24HRS</vt:lpstr>
      <vt:lpstr>PowerPoint Presentation</vt:lpstr>
      <vt:lpstr>PowerPoint Presentation</vt:lpstr>
      <vt:lpstr>What if I’m completely new to this?</vt:lpstr>
      <vt:lpstr>Don’t sweat the small stuff</vt:lpstr>
      <vt:lpstr>Important takeaways</vt:lpstr>
      <vt:lpstr>Inspiration</vt:lpstr>
      <vt:lpstr>PowerPoint Presentation</vt:lpstr>
      <vt:lpstr>If you only do what you can do, you will never be more than you are now.</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2019-03-14T14:45:50Z</dcterms:created>
  <dcterms:modified xsi:type="dcterms:W3CDTF">2022-03-24T14:33:50Z</dcterms:modified>
</cp:coreProperties>
</file>